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56" r:id="rId5"/>
    <p:sldId id="681" r:id="rId6"/>
    <p:sldId id="682" r:id="rId7"/>
    <p:sldId id="258" r:id="rId8"/>
    <p:sldId id="646" r:id="rId9"/>
    <p:sldId id="647" r:id="rId10"/>
    <p:sldId id="648" r:id="rId11"/>
    <p:sldId id="649" r:id="rId12"/>
    <p:sldId id="683" r:id="rId13"/>
    <p:sldId id="265" r:id="rId14"/>
    <p:sldId id="661" r:id="rId15"/>
    <p:sldId id="662" r:id="rId16"/>
    <p:sldId id="269" r:id="rId17"/>
    <p:sldId id="270" r:id="rId18"/>
    <p:sldId id="272" r:id="rId19"/>
    <p:sldId id="663" r:id="rId20"/>
    <p:sldId id="264" r:id="rId21"/>
    <p:sldId id="650" r:id="rId22"/>
    <p:sldId id="666" r:id="rId23"/>
    <p:sldId id="658" r:id="rId24"/>
    <p:sldId id="667" r:id="rId25"/>
    <p:sldId id="642" r:id="rId26"/>
    <p:sldId id="660" r:id="rId27"/>
    <p:sldId id="668" r:id="rId28"/>
    <p:sldId id="665" r:id="rId29"/>
    <p:sldId id="651" r:id="rId30"/>
    <p:sldId id="653" r:id="rId31"/>
    <p:sldId id="652" r:id="rId32"/>
    <p:sldId id="656" r:id="rId33"/>
    <p:sldId id="675" r:id="rId34"/>
    <p:sldId id="669" r:id="rId35"/>
    <p:sldId id="654" r:id="rId36"/>
    <p:sldId id="684" r:id="rId37"/>
    <p:sldId id="676" r:id="rId38"/>
    <p:sldId id="670" r:id="rId39"/>
    <p:sldId id="655" r:id="rId40"/>
    <p:sldId id="671" r:id="rId41"/>
    <p:sldId id="677" r:id="rId42"/>
    <p:sldId id="672" r:id="rId43"/>
    <p:sldId id="657" r:id="rId44"/>
    <p:sldId id="678" r:id="rId45"/>
    <p:sldId id="673" r:id="rId46"/>
    <p:sldId id="680" r:id="rId47"/>
  </p:sldIdLst>
  <p:sldSz cx="12192000" cy="6858000"/>
  <p:notesSz cx="7104063"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7894" autoAdjust="0"/>
  </p:normalViewPr>
  <p:slideViewPr>
    <p:cSldViewPr snapToGrid="0">
      <p:cViewPr varScale="1">
        <p:scale>
          <a:sx n="92" d="100"/>
          <a:sy n="92" d="100"/>
        </p:scale>
        <p:origin x="96"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de-CH"/>
          </a:p>
        </p:txBody>
      </p:sp>
      <p:sp>
        <p:nvSpPr>
          <p:cNvPr id="3" name="Datumsplatzhalt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63242BD0-815B-41CB-82C0-C062AD5E1427}" type="datetimeFigureOut">
              <a:rPr lang="de-CH" smtClean="0"/>
              <a:t>25.09.2023</a:t>
            </a:fld>
            <a:endParaRPr lang="de-CH"/>
          </a:p>
        </p:txBody>
      </p:sp>
      <p:sp>
        <p:nvSpPr>
          <p:cNvPr id="4" name="Folienbildplatzhalt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de-CH"/>
          </a:p>
        </p:txBody>
      </p:sp>
      <p:sp>
        <p:nvSpPr>
          <p:cNvPr id="5" name="Notizenplatzhalt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de-CH"/>
          </a:p>
        </p:txBody>
      </p:sp>
      <p:sp>
        <p:nvSpPr>
          <p:cNvPr id="7" name="Foliennummernplatzhalt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A7100896-C3FD-4969-8019-4330B765AC41}" type="slidenum">
              <a:rPr lang="de-CH" smtClean="0"/>
              <a:t>‹N°›</a:t>
            </a:fld>
            <a:endParaRPr lang="de-CH"/>
          </a:p>
        </p:txBody>
      </p:sp>
    </p:spTree>
    <p:extLst>
      <p:ext uri="{BB962C8B-B14F-4D97-AF65-F5344CB8AC3E}">
        <p14:creationId xmlns:p14="http://schemas.microsoft.com/office/powerpoint/2010/main" val="3452514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5"/>
          </p:nvPr>
        </p:nvSpPr>
        <p:spPr/>
        <p:txBody>
          <a:bodyPr/>
          <a:lstStyle/>
          <a:p>
            <a:fld id="{A7100896-C3FD-4969-8019-4330B765AC41}" type="slidenum">
              <a:rPr lang="de-CH" smtClean="0"/>
              <a:t>2</a:t>
            </a:fld>
            <a:endParaRPr lang="de-CH"/>
          </a:p>
        </p:txBody>
      </p:sp>
    </p:spTree>
    <p:extLst>
      <p:ext uri="{BB962C8B-B14F-4D97-AF65-F5344CB8AC3E}">
        <p14:creationId xmlns:p14="http://schemas.microsoft.com/office/powerpoint/2010/main" val="2722188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7100896-C3FD-4969-8019-4330B765AC41}" type="slidenum">
              <a:rPr lang="de-CH" smtClean="0"/>
              <a:t>21</a:t>
            </a:fld>
            <a:endParaRPr lang="de-CH"/>
          </a:p>
        </p:txBody>
      </p:sp>
    </p:spTree>
    <p:extLst>
      <p:ext uri="{BB962C8B-B14F-4D97-AF65-F5344CB8AC3E}">
        <p14:creationId xmlns:p14="http://schemas.microsoft.com/office/powerpoint/2010/main" val="1803286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7100896-C3FD-4969-8019-4330B765AC41}" type="slidenum">
              <a:rPr lang="de-CH" smtClean="0"/>
              <a:t>22</a:t>
            </a:fld>
            <a:endParaRPr lang="de-CH"/>
          </a:p>
        </p:txBody>
      </p:sp>
    </p:spTree>
    <p:extLst>
      <p:ext uri="{BB962C8B-B14F-4D97-AF65-F5344CB8AC3E}">
        <p14:creationId xmlns:p14="http://schemas.microsoft.com/office/powerpoint/2010/main" val="397143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7100896-C3FD-4969-8019-4330B765AC41}" type="slidenum">
              <a:rPr lang="de-CH" smtClean="0"/>
              <a:t>24</a:t>
            </a:fld>
            <a:endParaRPr lang="de-CH"/>
          </a:p>
        </p:txBody>
      </p:sp>
    </p:spTree>
    <p:extLst>
      <p:ext uri="{BB962C8B-B14F-4D97-AF65-F5344CB8AC3E}">
        <p14:creationId xmlns:p14="http://schemas.microsoft.com/office/powerpoint/2010/main" val="949756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7100896-C3FD-4969-8019-4330B765AC41}" type="slidenum">
              <a:rPr lang="de-CH" smtClean="0"/>
              <a:t>25</a:t>
            </a:fld>
            <a:endParaRPr lang="de-CH"/>
          </a:p>
        </p:txBody>
      </p:sp>
    </p:spTree>
    <p:extLst>
      <p:ext uri="{BB962C8B-B14F-4D97-AF65-F5344CB8AC3E}">
        <p14:creationId xmlns:p14="http://schemas.microsoft.com/office/powerpoint/2010/main" val="2939947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7100896-C3FD-4969-8019-4330B765AC41}" type="slidenum">
              <a:rPr lang="de-CH" smtClean="0"/>
              <a:t>31</a:t>
            </a:fld>
            <a:endParaRPr lang="de-CH"/>
          </a:p>
        </p:txBody>
      </p:sp>
    </p:spTree>
    <p:extLst>
      <p:ext uri="{BB962C8B-B14F-4D97-AF65-F5344CB8AC3E}">
        <p14:creationId xmlns:p14="http://schemas.microsoft.com/office/powerpoint/2010/main" val="4210589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7100896-C3FD-4969-8019-4330B765AC41}" type="slidenum">
              <a:rPr lang="de-CH" smtClean="0"/>
              <a:t>35</a:t>
            </a:fld>
            <a:endParaRPr lang="de-CH"/>
          </a:p>
        </p:txBody>
      </p:sp>
    </p:spTree>
    <p:extLst>
      <p:ext uri="{BB962C8B-B14F-4D97-AF65-F5344CB8AC3E}">
        <p14:creationId xmlns:p14="http://schemas.microsoft.com/office/powerpoint/2010/main" val="146284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Schöner weisser Ahornstamm. Leider sind hier Nägel zu finden. Es gibt hier keine Verfärbungen im Holz wie bei der Eiche.</a:t>
            </a:r>
          </a:p>
        </p:txBody>
      </p:sp>
      <p:sp>
        <p:nvSpPr>
          <p:cNvPr id="4" name="Foliennummernplatzhalter 3"/>
          <p:cNvSpPr>
            <a:spLocks noGrp="1"/>
          </p:cNvSpPr>
          <p:nvPr>
            <p:ph type="sldNum" sz="quarter" idx="5"/>
          </p:nvPr>
        </p:nvSpPr>
        <p:spPr/>
        <p:txBody>
          <a:bodyPr/>
          <a:lstStyle/>
          <a:p>
            <a:fld id="{A7100896-C3FD-4969-8019-4330B765AC41}" type="slidenum">
              <a:rPr lang="de-CH" smtClean="0"/>
              <a:t>37</a:t>
            </a:fld>
            <a:endParaRPr lang="de-CH"/>
          </a:p>
        </p:txBody>
      </p:sp>
    </p:spTree>
    <p:extLst>
      <p:ext uri="{BB962C8B-B14F-4D97-AF65-F5344CB8AC3E}">
        <p14:creationId xmlns:p14="http://schemas.microsoft.com/office/powerpoint/2010/main" val="3391332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7100896-C3FD-4969-8019-4330B765AC41}" type="slidenum">
              <a:rPr lang="de-CH" smtClean="0"/>
              <a:t>39</a:t>
            </a:fld>
            <a:endParaRPr lang="de-CH"/>
          </a:p>
        </p:txBody>
      </p:sp>
    </p:spTree>
    <p:extLst>
      <p:ext uri="{BB962C8B-B14F-4D97-AF65-F5344CB8AC3E}">
        <p14:creationId xmlns:p14="http://schemas.microsoft.com/office/powerpoint/2010/main" val="2075252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7100896-C3FD-4969-8019-4330B765AC41}" type="slidenum">
              <a:rPr lang="de-CH" smtClean="0"/>
              <a:t>42</a:t>
            </a:fld>
            <a:endParaRPr lang="de-CH"/>
          </a:p>
        </p:txBody>
      </p:sp>
    </p:spTree>
    <p:extLst>
      <p:ext uri="{BB962C8B-B14F-4D97-AF65-F5344CB8AC3E}">
        <p14:creationId xmlns:p14="http://schemas.microsoft.com/office/powerpoint/2010/main" val="2885086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7100896-C3FD-4969-8019-4330B765AC41}" type="slidenum">
              <a:rPr lang="de-CH" smtClean="0"/>
              <a:t>6</a:t>
            </a:fld>
            <a:endParaRPr lang="de-CH"/>
          </a:p>
        </p:txBody>
      </p:sp>
    </p:spTree>
    <p:extLst>
      <p:ext uri="{BB962C8B-B14F-4D97-AF65-F5344CB8AC3E}">
        <p14:creationId xmlns:p14="http://schemas.microsoft.com/office/powerpoint/2010/main" val="366472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7100896-C3FD-4969-8019-4330B765AC41}" type="slidenum">
              <a:rPr lang="de-CH" smtClean="0"/>
              <a:t>7</a:t>
            </a:fld>
            <a:endParaRPr lang="de-CH"/>
          </a:p>
        </p:txBody>
      </p:sp>
    </p:spTree>
    <p:extLst>
      <p:ext uri="{BB962C8B-B14F-4D97-AF65-F5344CB8AC3E}">
        <p14:creationId xmlns:p14="http://schemas.microsoft.com/office/powerpoint/2010/main" val="3291694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7100896-C3FD-4969-8019-4330B765AC41}" type="slidenum">
              <a:rPr lang="de-CH" smtClean="0"/>
              <a:t>8</a:t>
            </a:fld>
            <a:endParaRPr lang="de-CH"/>
          </a:p>
        </p:txBody>
      </p:sp>
    </p:spTree>
    <p:extLst>
      <p:ext uri="{BB962C8B-B14F-4D97-AF65-F5344CB8AC3E}">
        <p14:creationId xmlns:p14="http://schemas.microsoft.com/office/powerpoint/2010/main" val="1543500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Comme le bois de feuillus est très sensible aux intempéries après la récolte, les coupes de bois devraient si possible être effectuées en automne ou au début de l'hiver.</a:t>
            </a:r>
          </a:p>
          <a:p>
            <a:r>
              <a:rPr lang="fr-FR" dirty="0"/>
              <a:t>Dès que les feuillus perdent leurs feuilles, le moment est propice à la récolte.</a:t>
            </a:r>
          </a:p>
          <a:p>
            <a:r>
              <a:rPr lang="fr-FR" dirty="0"/>
              <a:t>De plus, le marché des feuillus est généralement bien réceptif au début de la saison des coupes et le bois peut être évacué rapidement.</a:t>
            </a:r>
            <a:endParaRPr lang="de-CH" dirty="0"/>
          </a:p>
        </p:txBody>
      </p:sp>
      <p:sp>
        <p:nvSpPr>
          <p:cNvPr id="4" name="Foliennummernplatzhalter 3"/>
          <p:cNvSpPr>
            <a:spLocks noGrp="1"/>
          </p:cNvSpPr>
          <p:nvPr>
            <p:ph type="sldNum" sz="quarter" idx="5"/>
          </p:nvPr>
        </p:nvSpPr>
        <p:spPr/>
        <p:txBody>
          <a:bodyPr/>
          <a:lstStyle/>
          <a:p>
            <a:fld id="{A7100896-C3FD-4969-8019-4330B765AC41}" type="slidenum">
              <a:rPr lang="de-CH" smtClean="0"/>
              <a:t>9</a:t>
            </a:fld>
            <a:endParaRPr lang="de-CH"/>
          </a:p>
        </p:txBody>
      </p:sp>
    </p:spTree>
    <p:extLst>
      <p:ext uri="{BB962C8B-B14F-4D97-AF65-F5344CB8AC3E}">
        <p14:creationId xmlns:p14="http://schemas.microsoft.com/office/powerpoint/2010/main" val="4289295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 Laubholz nach der Holzernte sehr witterungsanfällig  ist, sollten die Holzschläge möglichst im Herbst oder Anfangs Winter ausgeführt werden.</a:t>
            </a:r>
          </a:p>
          <a:p>
            <a:r>
              <a:rPr lang="de-CH" dirty="0"/>
              <a:t>Sobald die Laubbäume ihr Laub abwerfen, ist der Zeitpunkt gut für die Ernte.</a:t>
            </a:r>
          </a:p>
          <a:p>
            <a:r>
              <a:rPr lang="de-CH" dirty="0"/>
              <a:t>Zudem ist der Laubholzmarkt in der Regel zu Beginn der Holzschlagsaison gut aufnahmefähig und das Holz kann zügig abgeführt werden.</a:t>
            </a:r>
          </a:p>
          <a:p>
            <a:endParaRPr lang="de-CH" dirty="0"/>
          </a:p>
        </p:txBody>
      </p:sp>
      <p:sp>
        <p:nvSpPr>
          <p:cNvPr id="4" name="Foliennummernplatzhalter 3"/>
          <p:cNvSpPr>
            <a:spLocks noGrp="1"/>
          </p:cNvSpPr>
          <p:nvPr>
            <p:ph type="sldNum" sz="quarter" idx="5"/>
          </p:nvPr>
        </p:nvSpPr>
        <p:spPr/>
        <p:txBody>
          <a:bodyPr/>
          <a:lstStyle/>
          <a:p>
            <a:fld id="{A7100896-C3FD-4969-8019-4330B765AC41}" type="slidenum">
              <a:rPr lang="de-CH" smtClean="0"/>
              <a:t>10</a:t>
            </a:fld>
            <a:endParaRPr lang="de-CH"/>
          </a:p>
        </p:txBody>
      </p:sp>
    </p:spTree>
    <p:extLst>
      <p:ext uri="{BB962C8B-B14F-4D97-AF65-F5344CB8AC3E}">
        <p14:creationId xmlns:p14="http://schemas.microsoft.com/office/powerpoint/2010/main" val="4289295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Nebst den qualitativen Eigenschaften, die der Stamm aufweist, sind auch Länge und Durchmesser entscheidend, damit das Holz später gut verkauft werden kann.</a:t>
            </a:r>
          </a:p>
          <a:p>
            <a:endParaRPr lang="de-CH" dirty="0"/>
          </a:p>
          <a:p>
            <a:r>
              <a:rPr lang="de-CH" dirty="0"/>
              <a:t>Beim Laubnutzholz sollte ein Mittendurchmesser von mindestens 40cm vorhanden sein.</a:t>
            </a:r>
          </a:p>
          <a:p>
            <a:r>
              <a:rPr lang="de-CH" dirty="0"/>
              <a:t>Dünnere Stämme eignen sich kaum, um damit noch ein Produkt herzustellen und werden in der Regel als Energieholz oder Plattenholz bereit gestellt. </a:t>
            </a:r>
          </a:p>
          <a:p>
            <a:endParaRPr lang="de-CH" dirty="0"/>
          </a:p>
          <a:p>
            <a:r>
              <a:rPr lang="de-CH" dirty="0"/>
              <a:t>In der Praxis sollte Nutzholz nicht unter 3m Länge zersägt werden.</a:t>
            </a:r>
          </a:p>
          <a:p>
            <a:r>
              <a:rPr lang="de-CH" dirty="0"/>
              <a:t>Sofern der Kunde keine speziellen Längen bestellt hat, wird das Laubnutzholz mit einem Qualitätstrennschnitt </a:t>
            </a:r>
            <a:r>
              <a:rPr lang="de-CH" dirty="0" err="1"/>
              <a:t>abgelängt</a:t>
            </a:r>
            <a:r>
              <a:rPr lang="de-CH" dirty="0"/>
              <a:t>.</a:t>
            </a:r>
          </a:p>
          <a:p>
            <a:endParaRPr lang="de-CH" dirty="0"/>
          </a:p>
          <a:p>
            <a:r>
              <a:rPr lang="de-CH" dirty="0"/>
              <a:t>In jedem Fall gilt jedoch, dass ein Zumass von mindestens 15cm oder 3% der Verkaufslänge benötigt wird.</a:t>
            </a:r>
          </a:p>
          <a:p>
            <a:endParaRPr lang="de-CH" dirty="0"/>
          </a:p>
          <a:p>
            <a:endParaRPr lang="de-CH" dirty="0"/>
          </a:p>
        </p:txBody>
      </p:sp>
      <p:sp>
        <p:nvSpPr>
          <p:cNvPr id="4" name="Foliennummernplatzhalter 3"/>
          <p:cNvSpPr>
            <a:spLocks noGrp="1"/>
          </p:cNvSpPr>
          <p:nvPr>
            <p:ph type="sldNum" sz="quarter" idx="5"/>
          </p:nvPr>
        </p:nvSpPr>
        <p:spPr/>
        <p:txBody>
          <a:bodyPr/>
          <a:lstStyle/>
          <a:p>
            <a:fld id="{A7100896-C3FD-4969-8019-4330B765AC41}" type="slidenum">
              <a:rPr lang="de-CH" smtClean="0"/>
              <a:t>11</a:t>
            </a:fld>
            <a:endParaRPr lang="de-CH"/>
          </a:p>
        </p:txBody>
      </p:sp>
    </p:spTree>
    <p:extLst>
      <p:ext uri="{BB962C8B-B14F-4D97-AF65-F5344CB8AC3E}">
        <p14:creationId xmlns:p14="http://schemas.microsoft.com/office/powerpoint/2010/main" val="3489595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7100896-C3FD-4969-8019-4330B765AC41}" type="slidenum">
              <a:rPr lang="de-CH" smtClean="0"/>
              <a:t>18</a:t>
            </a:fld>
            <a:endParaRPr lang="de-CH"/>
          </a:p>
        </p:txBody>
      </p:sp>
    </p:spTree>
    <p:extLst>
      <p:ext uri="{BB962C8B-B14F-4D97-AF65-F5344CB8AC3E}">
        <p14:creationId xmlns:p14="http://schemas.microsoft.com/office/powerpoint/2010/main" val="2017613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7100896-C3FD-4969-8019-4330B765AC41}" type="slidenum">
              <a:rPr lang="de-CH" smtClean="0"/>
              <a:t>19</a:t>
            </a:fld>
            <a:endParaRPr lang="de-CH"/>
          </a:p>
        </p:txBody>
      </p:sp>
    </p:spTree>
    <p:extLst>
      <p:ext uri="{BB962C8B-B14F-4D97-AF65-F5344CB8AC3E}">
        <p14:creationId xmlns:p14="http://schemas.microsoft.com/office/powerpoint/2010/main" val="722973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592AA8-AF9F-456E-768B-17315F916C55}"/>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C1BC6D9E-3D4D-48EF-D62C-4D949F2767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9D18F3C9-7BDB-1B73-B856-C6618524AF71}"/>
              </a:ext>
            </a:extLst>
          </p:cNvPr>
          <p:cNvSpPr>
            <a:spLocks noGrp="1"/>
          </p:cNvSpPr>
          <p:nvPr>
            <p:ph type="dt" sz="half" idx="10"/>
          </p:nvPr>
        </p:nvSpPr>
        <p:spPr/>
        <p:txBody>
          <a:bodyPr/>
          <a:lstStyle/>
          <a:p>
            <a:fld id="{6FCC0BAE-6A4F-4275-977D-37138915C580}" type="datetimeFigureOut">
              <a:rPr lang="de-CH" smtClean="0"/>
              <a:t>25.09.2023</a:t>
            </a:fld>
            <a:endParaRPr lang="de-CH"/>
          </a:p>
        </p:txBody>
      </p:sp>
      <p:sp>
        <p:nvSpPr>
          <p:cNvPr id="5" name="Fußzeilenplatzhalter 4">
            <a:extLst>
              <a:ext uri="{FF2B5EF4-FFF2-40B4-BE49-F238E27FC236}">
                <a16:creationId xmlns:a16="http://schemas.microsoft.com/office/drawing/2014/main" id="{2D78FE90-7467-49E0-BE2A-06C3A4D4E07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027E5D4A-0AC6-F2F5-61AE-5D066178257E}"/>
              </a:ext>
            </a:extLst>
          </p:cNvPr>
          <p:cNvSpPr>
            <a:spLocks noGrp="1"/>
          </p:cNvSpPr>
          <p:nvPr>
            <p:ph type="sldNum" sz="quarter" idx="12"/>
          </p:nvPr>
        </p:nvSpPr>
        <p:spPr/>
        <p:txBody>
          <a:bodyPr/>
          <a:lstStyle/>
          <a:p>
            <a:fld id="{0D0FB51D-C5D3-47D5-8FC8-02408C22BC3A}" type="slidenum">
              <a:rPr lang="de-CH" smtClean="0"/>
              <a:t>‹N°›</a:t>
            </a:fld>
            <a:endParaRPr lang="de-CH"/>
          </a:p>
        </p:txBody>
      </p:sp>
    </p:spTree>
    <p:extLst>
      <p:ext uri="{BB962C8B-B14F-4D97-AF65-F5344CB8AC3E}">
        <p14:creationId xmlns:p14="http://schemas.microsoft.com/office/powerpoint/2010/main" val="2861890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D7E69-CBB0-0AA8-A7A2-2487D87458C6}"/>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353C3C60-0593-6C67-4E4B-59A00183A7B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BFA9FAF-ABF0-A52E-A3FE-D7A51C9A073D}"/>
              </a:ext>
            </a:extLst>
          </p:cNvPr>
          <p:cNvSpPr>
            <a:spLocks noGrp="1"/>
          </p:cNvSpPr>
          <p:nvPr>
            <p:ph type="dt" sz="half" idx="10"/>
          </p:nvPr>
        </p:nvSpPr>
        <p:spPr/>
        <p:txBody>
          <a:bodyPr/>
          <a:lstStyle/>
          <a:p>
            <a:fld id="{6FCC0BAE-6A4F-4275-977D-37138915C580}" type="datetimeFigureOut">
              <a:rPr lang="de-CH" smtClean="0"/>
              <a:t>25.09.2023</a:t>
            </a:fld>
            <a:endParaRPr lang="de-CH"/>
          </a:p>
        </p:txBody>
      </p:sp>
      <p:sp>
        <p:nvSpPr>
          <p:cNvPr id="5" name="Fußzeilenplatzhalter 4">
            <a:extLst>
              <a:ext uri="{FF2B5EF4-FFF2-40B4-BE49-F238E27FC236}">
                <a16:creationId xmlns:a16="http://schemas.microsoft.com/office/drawing/2014/main" id="{323BF7F0-7A13-42CB-CE79-F657B6A9E11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F679A4AD-E9F0-3495-F7EE-97BF7DD6C5A1}"/>
              </a:ext>
            </a:extLst>
          </p:cNvPr>
          <p:cNvSpPr>
            <a:spLocks noGrp="1"/>
          </p:cNvSpPr>
          <p:nvPr>
            <p:ph type="sldNum" sz="quarter" idx="12"/>
          </p:nvPr>
        </p:nvSpPr>
        <p:spPr/>
        <p:txBody>
          <a:bodyPr/>
          <a:lstStyle/>
          <a:p>
            <a:fld id="{0D0FB51D-C5D3-47D5-8FC8-02408C22BC3A}" type="slidenum">
              <a:rPr lang="de-CH" smtClean="0"/>
              <a:t>‹N°›</a:t>
            </a:fld>
            <a:endParaRPr lang="de-CH"/>
          </a:p>
        </p:txBody>
      </p:sp>
    </p:spTree>
    <p:extLst>
      <p:ext uri="{BB962C8B-B14F-4D97-AF65-F5344CB8AC3E}">
        <p14:creationId xmlns:p14="http://schemas.microsoft.com/office/powerpoint/2010/main" val="1428272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938EA52-1009-C434-38EA-756C8E517EF6}"/>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780D7A1F-2D45-7642-94D7-5474EA85CD8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80B8737-5D6E-CDDB-2BBC-F4F3A64BC08C}"/>
              </a:ext>
            </a:extLst>
          </p:cNvPr>
          <p:cNvSpPr>
            <a:spLocks noGrp="1"/>
          </p:cNvSpPr>
          <p:nvPr>
            <p:ph type="dt" sz="half" idx="10"/>
          </p:nvPr>
        </p:nvSpPr>
        <p:spPr/>
        <p:txBody>
          <a:bodyPr/>
          <a:lstStyle/>
          <a:p>
            <a:fld id="{6FCC0BAE-6A4F-4275-977D-37138915C580}" type="datetimeFigureOut">
              <a:rPr lang="de-CH" smtClean="0"/>
              <a:t>25.09.2023</a:t>
            </a:fld>
            <a:endParaRPr lang="de-CH"/>
          </a:p>
        </p:txBody>
      </p:sp>
      <p:sp>
        <p:nvSpPr>
          <p:cNvPr id="5" name="Fußzeilenplatzhalter 4">
            <a:extLst>
              <a:ext uri="{FF2B5EF4-FFF2-40B4-BE49-F238E27FC236}">
                <a16:creationId xmlns:a16="http://schemas.microsoft.com/office/drawing/2014/main" id="{DC8B0370-E7A8-CCF8-F2D7-F6A667DFFB5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948BA2D-6FB7-B481-23D8-AE107B0082B5}"/>
              </a:ext>
            </a:extLst>
          </p:cNvPr>
          <p:cNvSpPr>
            <a:spLocks noGrp="1"/>
          </p:cNvSpPr>
          <p:nvPr>
            <p:ph type="sldNum" sz="quarter" idx="12"/>
          </p:nvPr>
        </p:nvSpPr>
        <p:spPr/>
        <p:txBody>
          <a:bodyPr/>
          <a:lstStyle/>
          <a:p>
            <a:fld id="{0D0FB51D-C5D3-47D5-8FC8-02408C22BC3A}" type="slidenum">
              <a:rPr lang="de-CH" smtClean="0"/>
              <a:t>‹N°›</a:t>
            </a:fld>
            <a:endParaRPr lang="de-CH"/>
          </a:p>
        </p:txBody>
      </p:sp>
    </p:spTree>
    <p:extLst>
      <p:ext uri="{BB962C8B-B14F-4D97-AF65-F5344CB8AC3E}">
        <p14:creationId xmlns:p14="http://schemas.microsoft.com/office/powerpoint/2010/main" val="275591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F4E098-F925-B117-08D2-82958DC00739}"/>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460BAEA5-59D7-081E-F0A9-1EB31EA7E852}"/>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DF9F9D45-0A02-21A7-1185-053EA1D1F917}"/>
              </a:ext>
            </a:extLst>
          </p:cNvPr>
          <p:cNvSpPr>
            <a:spLocks noGrp="1"/>
          </p:cNvSpPr>
          <p:nvPr>
            <p:ph type="dt" sz="half" idx="10"/>
          </p:nvPr>
        </p:nvSpPr>
        <p:spPr/>
        <p:txBody>
          <a:bodyPr/>
          <a:lstStyle/>
          <a:p>
            <a:fld id="{6FCC0BAE-6A4F-4275-977D-37138915C580}" type="datetimeFigureOut">
              <a:rPr lang="de-CH" smtClean="0"/>
              <a:t>25.09.2023</a:t>
            </a:fld>
            <a:endParaRPr lang="de-CH"/>
          </a:p>
        </p:txBody>
      </p:sp>
      <p:sp>
        <p:nvSpPr>
          <p:cNvPr id="5" name="Fußzeilenplatzhalter 4">
            <a:extLst>
              <a:ext uri="{FF2B5EF4-FFF2-40B4-BE49-F238E27FC236}">
                <a16:creationId xmlns:a16="http://schemas.microsoft.com/office/drawing/2014/main" id="{BC0DB059-45DA-ECA4-EAC8-3F88B91912A1}"/>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967927D-4663-93D8-8A52-37D6E7D22819}"/>
              </a:ext>
            </a:extLst>
          </p:cNvPr>
          <p:cNvSpPr>
            <a:spLocks noGrp="1"/>
          </p:cNvSpPr>
          <p:nvPr>
            <p:ph type="sldNum" sz="quarter" idx="12"/>
          </p:nvPr>
        </p:nvSpPr>
        <p:spPr/>
        <p:txBody>
          <a:bodyPr/>
          <a:lstStyle/>
          <a:p>
            <a:fld id="{0D0FB51D-C5D3-47D5-8FC8-02408C22BC3A}" type="slidenum">
              <a:rPr lang="de-CH" smtClean="0"/>
              <a:t>‹N°›</a:t>
            </a:fld>
            <a:endParaRPr lang="de-CH"/>
          </a:p>
        </p:txBody>
      </p:sp>
    </p:spTree>
    <p:extLst>
      <p:ext uri="{BB962C8B-B14F-4D97-AF65-F5344CB8AC3E}">
        <p14:creationId xmlns:p14="http://schemas.microsoft.com/office/powerpoint/2010/main" val="1018464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68B0A9-8A26-8BA4-3C9B-DDDFDA5080F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D519EA6E-C19A-6C0B-30ED-BAC1DD6C4A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34152AA-9673-F512-33AA-D66F2729C215}"/>
              </a:ext>
            </a:extLst>
          </p:cNvPr>
          <p:cNvSpPr>
            <a:spLocks noGrp="1"/>
          </p:cNvSpPr>
          <p:nvPr>
            <p:ph type="dt" sz="half" idx="10"/>
          </p:nvPr>
        </p:nvSpPr>
        <p:spPr/>
        <p:txBody>
          <a:bodyPr/>
          <a:lstStyle/>
          <a:p>
            <a:fld id="{6FCC0BAE-6A4F-4275-977D-37138915C580}" type="datetimeFigureOut">
              <a:rPr lang="de-CH" smtClean="0"/>
              <a:t>25.09.2023</a:t>
            </a:fld>
            <a:endParaRPr lang="de-CH"/>
          </a:p>
        </p:txBody>
      </p:sp>
      <p:sp>
        <p:nvSpPr>
          <p:cNvPr id="5" name="Fußzeilenplatzhalter 4">
            <a:extLst>
              <a:ext uri="{FF2B5EF4-FFF2-40B4-BE49-F238E27FC236}">
                <a16:creationId xmlns:a16="http://schemas.microsoft.com/office/drawing/2014/main" id="{EFDACDE3-5C79-2805-7169-CFB00AB7CB7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908451F-8BEB-5BF4-0AA1-10EC01E2844E}"/>
              </a:ext>
            </a:extLst>
          </p:cNvPr>
          <p:cNvSpPr>
            <a:spLocks noGrp="1"/>
          </p:cNvSpPr>
          <p:nvPr>
            <p:ph type="sldNum" sz="quarter" idx="12"/>
          </p:nvPr>
        </p:nvSpPr>
        <p:spPr/>
        <p:txBody>
          <a:bodyPr/>
          <a:lstStyle/>
          <a:p>
            <a:fld id="{0D0FB51D-C5D3-47D5-8FC8-02408C22BC3A}" type="slidenum">
              <a:rPr lang="de-CH" smtClean="0"/>
              <a:t>‹N°›</a:t>
            </a:fld>
            <a:endParaRPr lang="de-CH"/>
          </a:p>
        </p:txBody>
      </p:sp>
    </p:spTree>
    <p:extLst>
      <p:ext uri="{BB962C8B-B14F-4D97-AF65-F5344CB8AC3E}">
        <p14:creationId xmlns:p14="http://schemas.microsoft.com/office/powerpoint/2010/main" val="3600805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E4F93D-AB8E-97F8-0B31-3BCD0C319D4C}"/>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55F518EC-ACCB-0F02-9499-7A4D56760EF2}"/>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20C8DFEC-8E37-1235-EE57-9A78686AB40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824B211F-89F1-799E-9A8A-B170114DFD48}"/>
              </a:ext>
            </a:extLst>
          </p:cNvPr>
          <p:cNvSpPr>
            <a:spLocks noGrp="1"/>
          </p:cNvSpPr>
          <p:nvPr>
            <p:ph type="dt" sz="half" idx="10"/>
          </p:nvPr>
        </p:nvSpPr>
        <p:spPr/>
        <p:txBody>
          <a:bodyPr/>
          <a:lstStyle/>
          <a:p>
            <a:fld id="{6FCC0BAE-6A4F-4275-977D-37138915C580}" type="datetimeFigureOut">
              <a:rPr lang="de-CH" smtClean="0"/>
              <a:t>25.09.2023</a:t>
            </a:fld>
            <a:endParaRPr lang="de-CH"/>
          </a:p>
        </p:txBody>
      </p:sp>
      <p:sp>
        <p:nvSpPr>
          <p:cNvPr id="6" name="Fußzeilenplatzhalter 5">
            <a:extLst>
              <a:ext uri="{FF2B5EF4-FFF2-40B4-BE49-F238E27FC236}">
                <a16:creationId xmlns:a16="http://schemas.microsoft.com/office/drawing/2014/main" id="{E6C58BE8-8858-AA2D-2509-74F5D6B187DE}"/>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C6A88A94-6803-4514-4776-CED5E71E6490}"/>
              </a:ext>
            </a:extLst>
          </p:cNvPr>
          <p:cNvSpPr>
            <a:spLocks noGrp="1"/>
          </p:cNvSpPr>
          <p:nvPr>
            <p:ph type="sldNum" sz="quarter" idx="12"/>
          </p:nvPr>
        </p:nvSpPr>
        <p:spPr/>
        <p:txBody>
          <a:bodyPr/>
          <a:lstStyle/>
          <a:p>
            <a:fld id="{0D0FB51D-C5D3-47D5-8FC8-02408C22BC3A}" type="slidenum">
              <a:rPr lang="de-CH" smtClean="0"/>
              <a:t>‹N°›</a:t>
            </a:fld>
            <a:endParaRPr lang="de-CH"/>
          </a:p>
        </p:txBody>
      </p:sp>
    </p:spTree>
    <p:extLst>
      <p:ext uri="{BB962C8B-B14F-4D97-AF65-F5344CB8AC3E}">
        <p14:creationId xmlns:p14="http://schemas.microsoft.com/office/powerpoint/2010/main" val="464705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4F7AE-6CD9-9188-2CD1-09BBF9AC8CE7}"/>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4EFAC150-D9A1-0EBD-B626-0F7A37B1FC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110D659-C0F4-3FD1-8C09-7FDA23136A8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D4D11F37-D1D9-1510-0D03-BF3FF24985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E7E91B9-6B2D-0C4C-1A0A-C3A88ED4BFD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FD5CFA0-B91F-78AA-4FA6-2C08646CD147}"/>
              </a:ext>
            </a:extLst>
          </p:cNvPr>
          <p:cNvSpPr>
            <a:spLocks noGrp="1"/>
          </p:cNvSpPr>
          <p:nvPr>
            <p:ph type="dt" sz="half" idx="10"/>
          </p:nvPr>
        </p:nvSpPr>
        <p:spPr/>
        <p:txBody>
          <a:bodyPr/>
          <a:lstStyle/>
          <a:p>
            <a:fld id="{6FCC0BAE-6A4F-4275-977D-37138915C580}" type="datetimeFigureOut">
              <a:rPr lang="de-CH" smtClean="0"/>
              <a:t>25.09.2023</a:t>
            </a:fld>
            <a:endParaRPr lang="de-CH"/>
          </a:p>
        </p:txBody>
      </p:sp>
      <p:sp>
        <p:nvSpPr>
          <p:cNvPr id="8" name="Fußzeilenplatzhalter 7">
            <a:extLst>
              <a:ext uri="{FF2B5EF4-FFF2-40B4-BE49-F238E27FC236}">
                <a16:creationId xmlns:a16="http://schemas.microsoft.com/office/drawing/2014/main" id="{0D4E25FD-9FF6-2E75-6A23-8126F0FE5270}"/>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4E17A5A6-6669-631B-1078-5F8513D96594}"/>
              </a:ext>
            </a:extLst>
          </p:cNvPr>
          <p:cNvSpPr>
            <a:spLocks noGrp="1"/>
          </p:cNvSpPr>
          <p:nvPr>
            <p:ph type="sldNum" sz="quarter" idx="12"/>
          </p:nvPr>
        </p:nvSpPr>
        <p:spPr/>
        <p:txBody>
          <a:bodyPr/>
          <a:lstStyle/>
          <a:p>
            <a:fld id="{0D0FB51D-C5D3-47D5-8FC8-02408C22BC3A}" type="slidenum">
              <a:rPr lang="de-CH" smtClean="0"/>
              <a:t>‹N°›</a:t>
            </a:fld>
            <a:endParaRPr lang="de-CH"/>
          </a:p>
        </p:txBody>
      </p:sp>
    </p:spTree>
    <p:extLst>
      <p:ext uri="{BB962C8B-B14F-4D97-AF65-F5344CB8AC3E}">
        <p14:creationId xmlns:p14="http://schemas.microsoft.com/office/powerpoint/2010/main" val="266005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7EA192-6161-86DC-BC6E-C83E2C4ACCE3}"/>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E86367D1-5510-0C7F-1C33-A297D09208CA}"/>
              </a:ext>
            </a:extLst>
          </p:cNvPr>
          <p:cNvSpPr>
            <a:spLocks noGrp="1"/>
          </p:cNvSpPr>
          <p:nvPr>
            <p:ph type="dt" sz="half" idx="10"/>
          </p:nvPr>
        </p:nvSpPr>
        <p:spPr/>
        <p:txBody>
          <a:bodyPr/>
          <a:lstStyle/>
          <a:p>
            <a:fld id="{6FCC0BAE-6A4F-4275-977D-37138915C580}" type="datetimeFigureOut">
              <a:rPr lang="de-CH" smtClean="0"/>
              <a:t>25.09.2023</a:t>
            </a:fld>
            <a:endParaRPr lang="de-CH"/>
          </a:p>
        </p:txBody>
      </p:sp>
      <p:sp>
        <p:nvSpPr>
          <p:cNvPr id="4" name="Fußzeilenplatzhalter 3">
            <a:extLst>
              <a:ext uri="{FF2B5EF4-FFF2-40B4-BE49-F238E27FC236}">
                <a16:creationId xmlns:a16="http://schemas.microsoft.com/office/drawing/2014/main" id="{F5423A16-EF67-EF03-E57C-4B5EFD651D04}"/>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FA7284CA-F074-882A-CA25-068BAC7BA63A}"/>
              </a:ext>
            </a:extLst>
          </p:cNvPr>
          <p:cNvSpPr>
            <a:spLocks noGrp="1"/>
          </p:cNvSpPr>
          <p:nvPr>
            <p:ph type="sldNum" sz="quarter" idx="12"/>
          </p:nvPr>
        </p:nvSpPr>
        <p:spPr/>
        <p:txBody>
          <a:bodyPr/>
          <a:lstStyle/>
          <a:p>
            <a:fld id="{0D0FB51D-C5D3-47D5-8FC8-02408C22BC3A}" type="slidenum">
              <a:rPr lang="de-CH" smtClean="0"/>
              <a:t>‹N°›</a:t>
            </a:fld>
            <a:endParaRPr lang="de-CH"/>
          </a:p>
        </p:txBody>
      </p:sp>
    </p:spTree>
    <p:extLst>
      <p:ext uri="{BB962C8B-B14F-4D97-AF65-F5344CB8AC3E}">
        <p14:creationId xmlns:p14="http://schemas.microsoft.com/office/powerpoint/2010/main" val="143350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59B581D-2D7D-EFB5-F117-7D600B0AEDF3}"/>
              </a:ext>
            </a:extLst>
          </p:cNvPr>
          <p:cNvSpPr>
            <a:spLocks noGrp="1"/>
          </p:cNvSpPr>
          <p:nvPr>
            <p:ph type="dt" sz="half" idx="10"/>
          </p:nvPr>
        </p:nvSpPr>
        <p:spPr/>
        <p:txBody>
          <a:bodyPr/>
          <a:lstStyle/>
          <a:p>
            <a:fld id="{6FCC0BAE-6A4F-4275-977D-37138915C580}" type="datetimeFigureOut">
              <a:rPr lang="de-CH" smtClean="0"/>
              <a:t>25.09.2023</a:t>
            </a:fld>
            <a:endParaRPr lang="de-CH"/>
          </a:p>
        </p:txBody>
      </p:sp>
      <p:sp>
        <p:nvSpPr>
          <p:cNvPr id="3" name="Fußzeilenplatzhalter 2">
            <a:extLst>
              <a:ext uri="{FF2B5EF4-FFF2-40B4-BE49-F238E27FC236}">
                <a16:creationId xmlns:a16="http://schemas.microsoft.com/office/drawing/2014/main" id="{45186F07-EDF3-8C9A-1E2C-FF74CC626BBA}"/>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77940CDF-918E-9A0E-A733-9CDBEB7266F3}"/>
              </a:ext>
            </a:extLst>
          </p:cNvPr>
          <p:cNvSpPr>
            <a:spLocks noGrp="1"/>
          </p:cNvSpPr>
          <p:nvPr>
            <p:ph type="sldNum" sz="quarter" idx="12"/>
          </p:nvPr>
        </p:nvSpPr>
        <p:spPr/>
        <p:txBody>
          <a:bodyPr/>
          <a:lstStyle/>
          <a:p>
            <a:fld id="{0D0FB51D-C5D3-47D5-8FC8-02408C22BC3A}" type="slidenum">
              <a:rPr lang="de-CH" smtClean="0"/>
              <a:t>‹N°›</a:t>
            </a:fld>
            <a:endParaRPr lang="de-CH"/>
          </a:p>
        </p:txBody>
      </p:sp>
    </p:spTree>
    <p:extLst>
      <p:ext uri="{BB962C8B-B14F-4D97-AF65-F5344CB8AC3E}">
        <p14:creationId xmlns:p14="http://schemas.microsoft.com/office/powerpoint/2010/main" val="1338389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D32D84-505D-DC3C-401E-F33F54EB053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AC99D5C4-894A-5188-AFCD-8688D444FF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F4B1DE10-46B9-41D1-16EE-004F3BFB6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3A1CF7D-487D-1F87-6C9A-69DC30211A11}"/>
              </a:ext>
            </a:extLst>
          </p:cNvPr>
          <p:cNvSpPr>
            <a:spLocks noGrp="1"/>
          </p:cNvSpPr>
          <p:nvPr>
            <p:ph type="dt" sz="half" idx="10"/>
          </p:nvPr>
        </p:nvSpPr>
        <p:spPr/>
        <p:txBody>
          <a:bodyPr/>
          <a:lstStyle/>
          <a:p>
            <a:fld id="{6FCC0BAE-6A4F-4275-977D-37138915C580}" type="datetimeFigureOut">
              <a:rPr lang="de-CH" smtClean="0"/>
              <a:t>25.09.2023</a:t>
            </a:fld>
            <a:endParaRPr lang="de-CH"/>
          </a:p>
        </p:txBody>
      </p:sp>
      <p:sp>
        <p:nvSpPr>
          <p:cNvPr id="6" name="Fußzeilenplatzhalter 5">
            <a:extLst>
              <a:ext uri="{FF2B5EF4-FFF2-40B4-BE49-F238E27FC236}">
                <a16:creationId xmlns:a16="http://schemas.microsoft.com/office/drawing/2014/main" id="{BDC67D54-757B-0B0F-07E7-E18C008B130F}"/>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C0D28B16-3A12-B036-76FA-6AEAE68A2DA7}"/>
              </a:ext>
            </a:extLst>
          </p:cNvPr>
          <p:cNvSpPr>
            <a:spLocks noGrp="1"/>
          </p:cNvSpPr>
          <p:nvPr>
            <p:ph type="sldNum" sz="quarter" idx="12"/>
          </p:nvPr>
        </p:nvSpPr>
        <p:spPr/>
        <p:txBody>
          <a:bodyPr/>
          <a:lstStyle/>
          <a:p>
            <a:fld id="{0D0FB51D-C5D3-47D5-8FC8-02408C22BC3A}" type="slidenum">
              <a:rPr lang="de-CH" smtClean="0"/>
              <a:t>‹N°›</a:t>
            </a:fld>
            <a:endParaRPr lang="de-CH"/>
          </a:p>
        </p:txBody>
      </p:sp>
    </p:spTree>
    <p:extLst>
      <p:ext uri="{BB962C8B-B14F-4D97-AF65-F5344CB8AC3E}">
        <p14:creationId xmlns:p14="http://schemas.microsoft.com/office/powerpoint/2010/main" val="3875266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05A020-5EEA-E27A-E2D0-6C38AEFAA48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1257042E-FA99-E6A3-C5C8-44405F2E40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90F443D0-0E67-B0FF-47CD-9E02B9700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F5AF3E0-E09A-B123-B769-F8F39AEB66CC}"/>
              </a:ext>
            </a:extLst>
          </p:cNvPr>
          <p:cNvSpPr>
            <a:spLocks noGrp="1"/>
          </p:cNvSpPr>
          <p:nvPr>
            <p:ph type="dt" sz="half" idx="10"/>
          </p:nvPr>
        </p:nvSpPr>
        <p:spPr/>
        <p:txBody>
          <a:bodyPr/>
          <a:lstStyle/>
          <a:p>
            <a:fld id="{6FCC0BAE-6A4F-4275-977D-37138915C580}" type="datetimeFigureOut">
              <a:rPr lang="de-CH" smtClean="0"/>
              <a:t>25.09.2023</a:t>
            </a:fld>
            <a:endParaRPr lang="de-CH"/>
          </a:p>
        </p:txBody>
      </p:sp>
      <p:sp>
        <p:nvSpPr>
          <p:cNvPr id="6" name="Fußzeilenplatzhalter 5">
            <a:extLst>
              <a:ext uri="{FF2B5EF4-FFF2-40B4-BE49-F238E27FC236}">
                <a16:creationId xmlns:a16="http://schemas.microsoft.com/office/drawing/2014/main" id="{6684BF2A-A89D-3F51-4A7D-393462EF2D89}"/>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1E59B760-06F4-51D3-DE04-3A9183082D2F}"/>
              </a:ext>
            </a:extLst>
          </p:cNvPr>
          <p:cNvSpPr>
            <a:spLocks noGrp="1"/>
          </p:cNvSpPr>
          <p:nvPr>
            <p:ph type="sldNum" sz="quarter" idx="12"/>
          </p:nvPr>
        </p:nvSpPr>
        <p:spPr/>
        <p:txBody>
          <a:bodyPr/>
          <a:lstStyle/>
          <a:p>
            <a:fld id="{0D0FB51D-C5D3-47D5-8FC8-02408C22BC3A}" type="slidenum">
              <a:rPr lang="de-CH" smtClean="0"/>
              <a:t>‹N°›</a:t>
            </a:fld>
            <a:endParaRPr lang="de-CH"/>
          </a:p>
        </p:txBody>
      </p:sp>
    </p:spTree>
    <p:extLst>
      <p:ext uri="{BB962C8B-B14F-4D97-AF65-F5344CB8AC3E}">
        <p14:creationId xmlns:p14="http://schemas.microsoft.com/office/powerpoint/2010/main" val="1574359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9365680-E790-EC1F-F7EA-01A07A5474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822962B5-6A02-732F-FF8E-2351CA36EE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CB7230FE-1164-A949-997F-F893369B8E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CC0BAE-6A4F-4275-977D-37138915C580}" type="datetimeFigureOut">
              <a:rPr lang="de-CH" smtClean="0"/>
              <a:t>25.09.2023</a:t>
            </a:fld>
            <a:endParaRPr lang="de-CH"/>
          </a:p>
        </p:txBody>
      </p:sp>
      <p:sp>
        <p:nvSpPr>
          <p:cNvPr id="5" name="Fußzeilenplatzhalter 4">
            <a:extLst>
              <a:ext uri="{FF2B5EF4-FFF2-40B4-BE49-F238E27FC236}">
                <a16:creationId xmlns:a16="http://schemas.microsoft.com/office/drawing/2014/main" id="{FBA03C29-4D26-EDC7-25DA-CE8A138D58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7F1BFA0-A101-14C9-897C-53C890432E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0FB51D-C5D3-47D5-8FC8-02408C22BC3A}" type="slidenum">
              <a:rPr lang="de-CH" smtClean="0"/>
              <a:t>‹N°›</a:t>
            </a:fld>
            <a:endParaRPr lang="de-CH"/>
          </a:p>
        </p:txBody>
      </p:sp>
    </p:spTree>
    <p:extLst>
      <p:ext uri="{BB962C8B-B14F-4D97-AF65-F5344CB8AC3E}">
        <p14:creationId xmlns:p14="http://schemas.microsoft.com/office/powerpoint/2010/main" val="730675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youtu.be/Asw1NT2EbA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dcHb2iuloa4" TargetMode="External"/><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8_KRWitqgiM"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ti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45BBF-ED6B-33F8-0706-04A8103F9269}"/>
              </a:ext>
            </a:extLst>
          </p:cNvPr>
          <p:cNvSpPr>
            <a:spLocks noGrp="1"/>
          </p:cNvSpPr>
          <p:nvPr>
            <p:ph type="ctrTitle"/>
          </p:nvPr>
        </p:nvSpPr>
        <p:spPr/>
        <p:txBody>
          <a:bodyPr/>
          <a:lstStyle/>
          <a:p>
            <a:r>
              <a:rPr lang="de-CH" dirty="0"/>
              <a:t>Leitfaden Aufbereitung</a:t>
            </a:r>
            <a:br>
              <a:rPr lang="de-CH" dirty="0"/>
            </a:br>
            <a:r>
              <a:rPr lang="de-CH" dirty="0"/>
              <a:t>Laubsägeholz</a:t>
            </a:r>
          </a:p>
        </p:txBody>
      </p:sp>
      <p:pic>
        <p:nvPicPr>
          <p:cNvPr id="4" name="Image 3" descr="Une image contenant texte, capture d’écran, Police, logo&#10;&#10;Description générée automatiquement">
            <a:extLst>
              <a:ext uri="{FF2B5EF4-FFF2-40B4-BE49-F238E27FC236}">
                <a16:creationId xmlns:a16="http://schemas.microsoft.com/office/drawing/2014/main" id="{D0A5F0B2-D18A-2B67-FA06-ABE9E64F2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77530" cy="6876462"/>
          </a:xfrm>
          <a:prstGeom prst="rect">
            <a:avLst/>
          </a:prstGeom>
        </p:spPr>
      </p:pic>
      <p:sp>
        <p:nvSpPr>
          <p:cNvPr id="6" name="Rechteck 5">
            <a:extLst>
              <a:ext uri="{FF2B5EF4-FFF2-40B4-BE49-F238E27FC236}">
                <a16:creationId xmlns:a16="http://schemas.microsoft.com/office/drawing/2014/main" id="{19234AAB-45B2-1E28-E5F5-89F2D45FCE1C}"/>
              </a:ext>
            </a:extLst>
          </p:cNvPr>
          <p:cNvSpPr/>
          <p:nvPr/>
        </p:nvSpPr>
        <p:spPr>
          <a:xfrm>
            <a:off x="2801076" y="203200"/>
            <a:ext cx="5920889" cy="1917002"/>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Ici peuvent figurer les coordonnées</a:t>
            </a:r>
            <a:br>
              <a:rPr lang="fr-FR" dirty="0"/>
            </a:br>
            <a:r>
              <a:rPr lang="fr-FR" dirty="0"/>
              <a:t>de votre partenaire dans votre région</a:t>
            </a:r>
            <a:endParaRPr lang="de-CH" dirty="0"/>
          </a:p>
        </p:txBody>
      </p:sp>
    </p:spTree>
    <p:extLst>
      <p:ext uri="{BB962C8B-B14F-4D97-AF65-F5344CB8AC3E}">
        <p14:creationId xmlns:p14="http://schemas.microsoft.com/office/powerpoint/2010/main" val="1970060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Kleidung, Person, Menschliches Gesicht, Text enthält.&#10;&#10;Automatisch generierte Beschreibung">
            <a:extLst>
              <a:ext uri="{FF2B5EF4-FFF2-40B4-BE49-F238E27FC236}">
                <a16:creationId xmlns:a16="http://schemas.microsoft.com/office/drawing/2014/main" id="{A074DED9-B824-512E-75A3-F67296B30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11" y="0"/>
            <a:ext cx="12165578" cy="6858000"/>
          </a:xfrm>
          <a:prstGeom prst="rect">
            <a:avLst/>
          </a:prstGeom>
        </p:spPr>
      </p:pic>
      <p:sp>
        <p:nvSpPr>
          <p:cNvPr id="7" name="Textfeld 6">
            <a:extLst>
              <a:ext uri="{FF2B5EF4-FFF2-40B4-BE49-F238E27FC236}">
                <a16:creationId xmlns:a16="http://schemas.microsoft.com/office/drawing/2014/main" id="{6A9C0A0F-7E71-BF12-2B84-B14DA62F3822}"/>
              </a:ext>
            </a:extLst>
          </p:cNvPr>
          <p:cNvSpPr txBox="1"/>
          <p:nvPr/>
        </p:nvSpPr>
        <p:spPr>
          <a:xfrm>
            <a:off x="4667250" y="6401871"/>
            <a:ext cx="3657600" cy="369332"/>
          </a:xfrm>
          <a:prstGeom prst="rect">
            <a:avLst/>
          </a:prstGeom>
          <a:noFill/>
        </p:spPr>
        <p:txBody>
          <a:bodyPr wrap="square">
            <a:spAutoFit/>
          </a:bodyPr>
          <a:lstStyle/>
          <a:p>
            <a:r>
              <a:rPr lang="de-CH" dirty="0">
                <a:solidFill>
                  <a:schemeClr val="bg1"/>
                </a:solidFill>
                <a:hlinkClick r:id="rId4">
                  <a:extLst>
                    <a:ext uri="{A12FA001-AC4F-418D-AE19-62706E023703}">
                      <ahyp:hlinkClr xmlns:ahyp="http://schemas.microsoft.com/office/drawing/2018/hyperlinkcolor" val="tx"/>
                    </a:ext>
                  </a:extLst>
                </a:hlinkClick>
              </a:rPr>
              <a:t>https://youtu.be/Asw1NT2EbA0</a:t>
            </a:r>
            <a:endParaRPr lang="de-CH" dirty="0">
              <a:solidFill>
                <a:schemeClr val="bg1"/>
              </a:solidFill>
            </a:endParaRPr>
          </a:p>
        </p:txBody>
      </p:sp>
      <p:sp>
        <p:nvSpPr>
          <p:cNvPr id="2" name="ZoneTexte 1">
            <a:extLst>
              <a:ext uri="{FF2B5EF4-FFF2-40B4-BE49-F238E27FC236}">
                <a16:creationId xmlns:a16="http://schemas.microsoft.com/office/drawing/2014/main" id="{2F58ADB8-F27F-B3A9-899B-52909CF1531A}"/>
              </a:ext>
            </a:extLst>
          </p:cNvPr>
          <p:cNvSpPr txBox="1"/>
          <p:nvPr/>
        </p:nvSpPr>
        <p:spPr>
          <a:xfrm>
            <a:off x="6549808" y="5770883"/>
            <a:ext cx="4700699" cy="461665"/>
          </a:xfrm>
          <a:prstGeom prst="rect">
            <a:avLst/>
          </a:prstGeom>
          <a:noFill/>
        </p:spPr>
        <p:txBody>
          <a:bodyPr wrap="square" rtlCol="0">
            <a:spAutoFit/>
          </a:bodyPr>
          <a:lstStyle/>
          <a:p>
            <a:r>
              <a:rPr lang="fr-CH" sz="2400" dirty="0">
                <a:solidFill>
                  <a:schemeClr val="bg1"/>
                </a:solidFill>
              </a:rPr>
              <a:t>Directeur de </a:t>
            </a:r>
            <a:r>
              <a:rPr lang="fr-CH" sz="2400" dirty="0" err="1">
                <a:solidFill>
                  <a:schemeClr val="bg1"/>
                </a:solidFill>
              </a:rPr>
              <a:t>Holzmarkt</a:t>
            </a:r>
            <a:r>
              <a:rPr lang="fr-CH" sz="2400" dirty="0">
                <a:solidFill>
                  <a:schemeClr val="bg1"/>
                </a:solidFill>
              </a:rPr>
              <a:t> </a:t>
            </a:r>
            <a:r>
              <a:rPr lang="fr-CH" sz="2400" dirty="0" err="1">
                <a:solidFill>
                  <a:schemeClr val="bg1"/>
                </a:solidFill>
              </a:rPr>
              <a:t>Ostschweiz</a:t>
            </a:r>
            <a:endParaRPr lang="fr-CH" sz="2400" dirty="0">
              <a:solidFill>
                <a:schemeClr val="bg1"/>
              </a:solidFill>
            </a:endParaRPr>
          </a:p>
        </p:txBody>
      </p:sp>
    </p:spTree>
    <p:extLst>
      <p:ext uri="{BB962C8B-B14F-4D97-AF65-F5344CB8AC3E}">
        <p14:creationId xmlns:p14="http://schemas.microsoft.com/office/powerpoint/2010/main" val="2744688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1" descr="Ein Bild, das Kreis, Vortex, Spirale, Schwarzweiß enthält.&#10;&#10;Automatisch generierte Beschreibung">
            <a:extLst>
              <a:ext uri="{FF2B5EF4-FFF2-40B4-BE49-F238E27FC236}">
                <a16:creationId xmlns:a16="http://schemas.microsoft.com/office/drawing/2014/main" id="{FB12A367-3891-B20E-8BEE-23423C839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552" y="2429158"/>
            <a:ext cx="10248688" cy="5764191"/>
          </a:xfrm>
          <a:prstGeom prst="rect">
            <a:avLst/>
          </a:prstGeom>
        </p:spPr>
      </p:pic>
      <p:pic>
        <p:nvPicPr>
          <p:cNvPr id="5" name="Image 4">
            <a:extLst>
              <a:ext uri="{FF2B5EF4-FFF2-40B4-BE49-F238E27FC236}">
                <a16:creationId xmlns:a16="http://schemas.microsoft.com/office/drawing/2014/main" id="{2FB965F2-2938-B829-F2E2-503D272CC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168" y="343759"/>
            <a:ext cx="9244036" cy="6514241"/>
          </a:xfrm>
          <a:prstGeom prst="rect">
            <a:avLst/>
          </a:prstGeom>
        </p:spPr>
      </p:pic>
    </p:spTree>
    <p:extLst>
      <p:ext uri="{BB962C8B-B14F-4D97-AF65-F5344CB8AC3E}">
        <p14:creationId xmlns:p14="http://schemas.microsoft.com/office/powerpoint/2010/main" val="3974736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E28C2C05-D662-6AB6-3CF2-AB6D49DFAB84}"/>
              </a:ext>
            </a:extLst>
          </p:cNvPr>
          <p:cNvSpPr txBox="1"/>
          <p:nvPr/>
        </p:nvSpPr>
        <p:spPr>
          <a:xfrm>
            <a:off x="495928" y="638883"/>
            <a:ext cx="10040293" cy="3970318"/>
          </a:xfrm>
          <a:prstGeom prst="rect">
            <a:avLst/>
          </a:prstGeom>
          <a:noFill/>
        </p:spPr>
        <p:txBody>
          <a:bodyPr wrap="square" rtlCol="0">
            <a:spAutoFit/>
          </a:bodyPr>
          <a:lstStyle/>
          <a:p>
            <a:r>
              <a:rPr lang="de-CH" dirty="0">
                <a:solidFill>
                  <a:schemeClr val="accent6"/>
                </a:solidFill>
                <a:latin typeface="Simplon Norm Bold" panose="020B0800030000000000" pitchFamily="34" charset="0"/>
              </a:rPr>
              <a:t>La </a:t>
            </a:r>
            <a:r>
              <a:rPr lang="de-CH" dirty="0" err="1">
                <a:solidFill>
                  <a:schemeClr val="accent6"/>
                </a:solidFill>
                <a:latin typeface="Simplon Norm Bold" panose="020B0800030000000000" pitchFamily="34" charset="0"/>
              </a:rPr>
              <a:t>préparation</a:t>
            </a:r>
            <a:r>
              <a:rPr lang="de-CH" dirty="0">
                <a:solidFill>
                  <a:schemeClr val="accent6"/>
                </a:solidFill>
                <a:latin typeface="Simplon Norm Bold" panose="020B0800030000000000" pitchFamily="34" charset="0"/>
              </a:rPr>
              <a:t> des </a:t>
            </a:r>
            <a:r>
              <a:rPr lang="de-CH" dirty="0" err="1">
                <a:solidFill>
                  <a:schemeClr val="accent6"/>
                </a:solidFill>
                <a:latin typeface="Simplon Norm Bold" panose="020B0800030000000000" pitchFamily="34" charset="0"/>
              </a:rPr>
              <a:t>grumes</a:t>
            </a:r>
            <a:endParaRPr lang="de-CH" dirty="0"/>
          </a:p>
          <a:p>
            <a:endParaRPr lang="de-CH" dirty="0"/>
          </a:p>
          <a:p>
            <a:r>
              <a:rPr lang="de-CH" dirty="0" err="1"/>
              <a:t>Exemples</a:t>
            </a:r>
            <a:r>
              <a:rPr lang="de-CH" dirty="0"/>
              <a:t> </a:t>
            </a:r>
            <a:r>
              <a:rPr lang="de-CH" dirty="0" err="1"/>
              <a:t>avec</a:t>
            </a:r>
            <a:r>
              <a:rPr lang="de-CH" dirty="0"/>
              <a:t> </a:t>
            </a:r>
            <a:r>
              <a:rPr lang="de-CH" dirty="0" err="1"/>
              <a:t>transition</a:t>
            </a:r>
            <a:r>
              <a:rPr lang="de-CH" dirty="0"/>
              <a:t> de </a:t>
            </a:r>
            <a:r>
              <a:rPr lang="de-CH" dirty="0" err="1"/>
              <a:t>qualité</a:t>
            </a:r>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r>
              <a:rPr lang="de-CH" dirty="0"/>
              <a:t> </a:t>
            </a:r>
          </a:p>
        </p:txBody>
      </p:sp>
      <p:pic>
        <p:nvPicPr>
          <p:cNvPr id="3" name="Image 2">
            <a:extLst>
              <a:ext uri="{FF2B5EF4-FFF2-40B4-BE49-F238E27FC236}">
                <a16:creationId xmlns:a16="http://schemas.microsoft.com/office/drawing/2014/main" id="{CB7B5B9D-1641-6450-53E6-85B9C93E3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639" y="2072457"/>
            <a:ext cx="11213432" cy="3841945"/>
          </a:xfrm>
          <a:prstGeom prst="rect">
            <a:avLst/>
          </a:prstGeom>
        </p:spPr>
      </p:pic>
    </p:spTree>
    <p:extLst>
      <p:ext uri="{BB962C8B-B14F-4D97-AF65-F5344CB8AC3E}">
        <p14:creationId xmlns:p14="http://schemas.microsoft.com/office/powerpoint/2010/main" val="3597936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E28C2C05-D662-6AB6-3CF2-AB6D49DFAB84}"/>
              </a:ext>
            </a:extLst>
          </p:cNvPr>
          <p:cNvSpPr txBox="1"/>
          <p:nvPr/>
        </p:nvSpPr>
        <p:spPr>
          <a:xfrm>
            <a:off x="597528" y="638883"/>
            <a:ext cx="10040293" cy="3693319"/>
          </a:xfrm>
          <a:prstGeom prst="rect">
            <a:avLst/>
          </a:prstGeom>
          <a:noFill/>
        </p:spPr>
        <p:txBody>
          <a:bodyPr wrap="square" rtlCol="0">
            <a:spAutoFit/>
          </a:bodyPr>
          <a:lstStyle/>
          <a:p>
            <a:r>
              <a:rPr lang="de-CH" dirty="0">
                <a:solidFill>
                  <a:schemeClr val="accent6"/>
                </a:solidFill>
                <a:latin typeface="Simplon Norm Bold" panose="020B0800030000000000" pitchFamily="34" charset="0"/>
              </a:rPr>
              <a:t>La </a:t>
            </a:r>
            <a:r>
              <a:rPr lang="de-CH" dirty="0" err="1">
                <a:solidFill>
                  <a:schemeClr val="accent6"/>
                </a:solidFill>
                <a:latin typeface="Simplon Norm Bold" panose="020B0800030000000000" pitchFamily="34" charset="0"/>
              </a:rPr>
              <a:t>préparation</a:t>
            </a:r>
            <a:r>
              <a:rPr lang="de-CH" dirty="0">
                <a:solidFill>
                  <a:schemeClr val="accent6"/>
                </a:solidFill>
                <a:latin typeface="Simplon Norm Bold" panose="020B0800030000000000" pitchFamily="34" charset="0"/>
              </a:rPr>
              <a:t> des </a:t>
            </a:r>
            <a:r>
              <a:rPr lang="de-CH" dirty="0" err="1">
                <a:solidFill>
                  <a:schemeClr val="accent6"/>
                </a:solidFill>
                <a:latin typeface="Simplon Norm Bold" panose="020B0800030000000000" pitchFamily="34" charset="0"/>
              </a:rPr>
              <a:t>grumes</a:t>
            </a:r>
            <a:endParaRPr lang="de-CH" dirty="0"/>
          </a:p>
          <a:p>
            <a:endParaRPr lang="de-CH" dirty="0"/>
          </a:p>
          <a:p>
            <a:r>
              <a:rPr lang="de-CH" dirty="0" err="1"/>
              <a:t>Exemples</a:t>
            </a:r>
            <a:r>
              <a:rPr lang="de-CH" dirty="0"/>
              <a:t> </a:t>
            </a:r>
            <a:r>
              <a:rPr lang="de-CH" dirty="0" err="1"/>
              <a:t>avec</a:t>
            </a:r>
            <a:r>
              <a:rPr lang="de-CH" dirty="0"/>
              <a:t> </a:t>
            </a:r>
            <a:r>
              <a:rPr lang="de-CH" dirty="0" err="1"/>
              <a:t>transition</a:t>
            </a:r>
            <a:r>
              <a:rPr lang="de-CH" dirty="0"/>
              <a:t> de </a:t>
            </a:r>
            <a:r>
              <a:rPr lang="de-CH" dirty="0" err="1"/>
              <a:t>qualité</a:t>
            </a:r>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r>
              <a:rPr lang="de-CH" dirty="0"/>
              <a:t> </a:t>
            </a:r>
          </a:p>
        </p:txBody>
      </p:sp>
      <p:pic>
        <p:nvPicPr>
          <p:cNvPr id="4" name="Grafik 3">
            <a:extLst>
              <a:ext uri="{FF2B5EF4-FFF2-40B4-BE49-F238E27FC236}">
                <a16:creationId xmlns:a16="http://schemas.microsoft.com/office/drawing/2014/main" id="{C02E670E-32A1-21B9-6AD2-782A160F7D6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14560" y="1868674"/>
            <a:ext cx="6784190" cy="4773397"/>
          </a:xfrm>
          <a:prstGeom prst="rect">
            <a:avLst/>
          </a:prstGeom>
        </p:spPr>
      </p:pic>
      <p:pic>
        <p:nvPicPr>
          <p:cNvPr id="3" name="Grafik 1" descr="Ein Bild, das Kreis, Vortex, Spirale, Schwarzweiß enthält.&#10;&#10;Automatisch generierte Beschreibung">
            <a:extLst>
              <a:ext uri="{FF2B5EF4-FFF2-40B4-BE49-F238E27FC236}">
                <a16:creationId xmlns:a16="http://schemas.microsoft.com/office/drawing/2014/main" id="{C940AB40-FA7C-74AD-6FD7-33009A6DF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2737" y="2312885"/>
            <a:ext cx="11005503" cy="6189848"/>
          </a:xfrm>
          <a:prstGeom prst="rect">
            <a:avLst/>
          </a:prstGeom>
        </p:spPr>
      </p:pic>
      <p:sp>
        <p:nvSpPr>
          <p:cNvPr id="2" name="ZoneTexte 1">
            <a:extLst>
              <a:ext uri="{FF2B5EF4-FFF2-40B4-BE49-F238E27FC236}">
                <a16:creationId xmlns:a16="http://schemas.microsoft.com/office/drawing/2014/main" id="{72EB02C3-A4F7-4746-541D-497FAD8DE94A}"/>
              </a:ext>
            </a:extLst>
          </p:cNvPr>
          <p:cNvSpPr txBox="1"/>
          <p:nvPr/>
        </p:nvSpPr>
        <p:spPr>
          <a:xfrm>
            <a:off x="1640793" y="5510358"/>
            <a:ext cx="7135738" cy="369332"/>
          </a:xfrm>
          <a:prstGeom prst="rect">
            <a:avLst/>
          </a:prstGeom>
          <a:noFill/>
        </p:spPr>
        <p:txBody>
          <a:bodyPr wrap="square" rtlCol="0">
            <a:spAutoFit/>
          </a:bodyPr>
          <a:lstStyle/>
          <a:p>
            <a:r>
              <a:rPr lang="fr-CH" dirty="0">
                <a:solidFill>
                  <a:srgbClr val="FF0000"/>
                </a:solidFill>
              </a:rPr>
              <a:t>Débitage selon la qualité / Diamètre moyen / Débitage selon la qualité </a:t>
            </a:r>
            <a:endParaRPr lang="de-CH" dirty="0">
              <a:solidFill>
                <a:srgbClr val="FF0000"/>
              </a:solidFill>
            </a:endParaRPr>
          </a:p>
        </p:txBody>
      </p:sp>
    </p:spTree>
    <p:extLst>
      <p:ext uri="{BB962C8B-B14F-4D97-AF65-F5344CB8AC3E}">
        <p14:creationId xmlns:p14="http://schemas.microsoft.com/office/powerpoint/2010/main" val="463657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9F52E70-3812-371F-4D29-9F5A1BB05285}"/>
              </a:ext>
            </a:extLst>
          </p:cNvPr>
          <p:cNvSpPr txBox="1"/>
          <p:nvPr/>
        </p:nvSpPr>
        <p:spPr>
          <a:xfrm>
            <a:off x="311576" y="422136"/>
            <a:ext cx="6096000" cy="1200329"/>
          </a:xfrm>
          <a:prstGeom prst="rect">
            <a:avLst/>
          </a:prstGeom>
          <a:noFill/>
        </p:spPr>
        <p:txBody>
          <a:bodyPr wrap="square">
            <a:spAutoFit/>
          </a:bodyPr>
          <a:lstStyle/>
          <a:p>
            <a:r>
              <a:rPr lang="de-CH" dirty="0">
                <a:solidFill>
                  <a:schemeClr val="accent6"/>
                </a:solidFill>
                <a:latin typeface="Simplon Norm Bold" panose="020B0800030000000000" pitchFamily="34" charset="0"/>
              </a:rPr>
              <a:t>La </a:t>
            </a:r>
            <a:r>
              <a:rPr lang="de-CH" dirty="0" err="1">
                <a:solidFill>
                  <a:schemeClr val="accent6"/>
                </a:solidFill>
                <a:latin typeface="Simplon Norm Bold" panose="020B0800030000000000" pitchFamily="34" charset="0"/>
              </a:rPr>
              <a:t>préparation</a:t>
            </a:r>
            <a:r>
              <a:rPr lang="de-CH" dirty="0">
                <a:solidFill>
                  <a:schemeClr val="accent6"/>
                </a:solidFill>
                <a:latin typeface="Simplon Norm Bold" panose="020B0800030000000000" pitchFamily="34" charset="0"/>
              </a:rPr>
              <a:t> des </a:t>
            </a:r>
            <a:r>
              <a:rPr lang="de-CH" dirty="0" err="1">
                <a:solidFill>
                  <a:schemeClr val="accent6"/>
                </a:solidFill>
                <a:latin typeface="Simplon Norm Bold" panose="020B0800030000000000" pitchFamily="34" charset="0"/>
              </a:rPr>
              <a:t>grumes</a:t>
            </a:r>
            <a:endParaRPr lang="de-CH" dirty="0"/>
          </a:p>
          <a:p>
            <a:endParaRPr lang="de-CH" dirty="0"/>
          </a:p>
          <a:p>
            <a:r>
              <a:rPr lang="de-CH" dirty="0" err="1"/>
              <a:t>Autres</a:t>
            </a:r>
            <a:r>
              <a:rPr lang="de-CH" dirty="0"/>
              <a:t> </a:t>
            </a:r>
            <a:r>
              <a:rPr lang="de-CH" dirty="0" err="1"/>
              <a:t>exemples</a:t>
            </a:r>
            <a:r>
              <a:rPr lang="de-CH" dirty="0"/>
              <a:t> de </a:t>
            </a:r>
            <a:r>
              <a:rPr lang="de-CH" dirty="0" err="1"/>
              <a:t>débitage</a:t>
            </a:r>
            <a:r>
              <a:rPr lang="de-CH" dirty="0"/>
              <a:t> </a:t>
            </a:r>
            <a:r>
              <a:rPr lang="de-CH" dirty="0" err="1"/>
              <a:t>selon</a:t>
            </a:r>
            <a:r>
              <a:rPr lang="de-CH" dirty="0"/>
              <a:t> la </a:t>
            </a:r>
            <a:r>
              <a:rPr lang="de-CH" dirty="0" err="1"/>
              <a:t>qualité</a:t>
            </a:r>
            <a:br>
              <a:rPr lang="de-CH" dirty="0"/>
            </a:br>
            <a:r>
              <a:rPr lang="de-CH" dirty="0" err="1"/>
              <a:t>Grume</a:t>
            </a:r>
            <a:r>
              <a:rPr lang="de-CH" dirty="0"/>
              <a:t> </a:t>
            </a:r>
            <a:r>
              <a:rPr lang="de-CH" dirty="0" err="1"/>
              <a:t>entière</a:t>
            </a:r>
            <a:r>
              <a:rPr lang="de-CH" dirty="0"/>
              <a:t> de </a:t>
            </a:r>
            <a:r>
              <a:rPr lang="de-CH" dirty="0" err="1"/>
              <a:t>qualité</a:t>
            </a:r>
            <a:r>
              <a:rPr lang="de-CH" dirty="0"/>
              <a:t> B</a:t>
            </a:r>
          </a:p>
        </p:txBody>
      </p:sp>
      <p:pic>
        <p:nvPicPr>
          <p:cNvPr id="7" name="Image 6">
            <a:extLst>
              <a:ext uri="{FF2B5EF4-FFF2-40B4-BE49-F238E27FC236}">
                <a16:creationId xmlns:a16="http://schemas.microsoft.com/office/drawing/2014/main" id="{B4433C84-1BDF-64DF-76D7-40EA04715E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67" y="2164135"/>
            <a:ext cx="11853332" cy="3649987"/>
          </a:xfrm>
          <a:prstGeom prst="rect">
            <a:avLst/>
          </a:prstGeom>
        </p:spPr>
      </p:pic>
    </p:spTree>
    <p:extLst>
      <p:ext uri="{BB962C8B-B14F-4D97-AF65-F5344CB8AC3E}">
        <p14:creationId xmlns:p14="http://schemas.microsoft.com/office/powerpoint/2010/main" val="3185477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91D42EB-C5DD-9A57-2A4B-D20627D24C14}"/>
              </a:ext>
            </a:extLst>
          </p:cNvPr>
          <p:cNvSpPr txBox="1"/>
          <p:nvPr/>
        </p:nvSpPr>
        <p:spPr>
          <a:xfrm>
            <a:off x="352215" y="638883"/>
            <a:ext cx="6096000" cy="923330"/>
          </a:xfrm>
          <a:prstGeom prst="rect">
            <a:avLst/>
          </a:prstGeom>
          <a:noFill/>
        </p:spPr>
        <p:txBody>
          <a:bodyPr wrap="square">
            <a:spAutoFit/>
          </a:bodyPr>
          <a:lstStyle/>
          <a:p>
            <a:r>
              <a:rPr lang="de-CH" dirty="0">
                <a:solidFill>
                  <a:schemeClr val="accent6"/>
                </a:solidFill>
                <a:latin typeface="Simplon Norm Bold" panose="020B0800030000000000" pitchFamily="34" charset="0"/>
              </a:rPr>
              <a:t>La </a:t>
            </a:r>
            <a:r>
              <a:rPr lang="de-CH" dirty="0" err="1">
                <a:solidFill>
                  <a:schemeClr val="accent6"/>
                </a:solidFill>
                <a:latin typeface="Simplon Norm Bold" panose="020B0800030000000000" pitchFamily="34" charset="0"/>
              </a:rPr>
              <a:t>préparation</a:t>
            </a:r>
            <a:r>
              <a:rPr lang="de-CH" dirty="0">
                <a:solidFill>
                  <a:schemeClr val="accent6"/>
                </a:solidFill>
                <a:latin typeface="Simplon Norm Bold" panose="020B0800030000000000" pitchFamily="34" charset="0"/>
              </a:rPr>
              <a:t> des </a:t>
            </a:r>
            <a:r>
              <a:rPr lang="de-CH" dirty="0" err="1">
                <a:solidFill>
                  <a:schemeClr val="accent6"/>
                </a:solidFill>
                <a:latin typeface="Simplon Norm Bold" panose="020B0800030000000000" pitchFamily="34" charset="0"/>
              </a:rPr>
              <a:t>grumes</a:t>
            </a:r>
            <a:endParaRPr lang="de-CH" dirty="0"/>
          </a:p>
          <a:p>
            <a:endParaRPr lang="de-CH" dirty="0"/>
          </a:p>
          <a:p>
            <a:r>
              <a:rPr lang="de-CH" dirty="0" err="1"/>
              <a:t>Autres</a:t>
            </a:r>
            <a:r>
              <a:rPr lang="de-CH" dirty="0"/>
              <a:t> </a:t>
            </a:r>
            <a:r>
              <a:rPr lang="de-CH" dirty="0" err="1"/>
              <a:t>exemples</a:t>
            </a:r>
            <a:r>
              <a:rPr lang="de-CH" dirty="0"/>
              <a:t> de </a:t>
            </a:r>
            <a:r>
              <a:rPr lang="de-CH" dirty="0" err="1"/>
              <a:t>débitage</a:t>
            </a:r>
            <a:r>
              <a:rPr lang="de-CH" dirty="0"/>
              <a:t> </a:t>
            </a:r>
            <a:r>
              <a:rPr lang="de-CH" dirty="0" err="1"/>
              <a:t>selon</a:t>
            </a:r>
            <a:r>
              <a:rPr lang="de-CH" dirty="0"/>
              <a:t> la </a:t>
            </a:r>
            <a:r>
              <a:rPr lang="de-CH" dirty="0" err="1"/>
              <a:t>qualité</a:t>
            </a:r>
            <a:endParaRPr lang="de-CH" dirty="0"/>
          </a:p>
        </p:txBody>
      </p:sp>
      <p:pic>
        <p:nvPicPr>
          <p:cNvPr id="7" name="Image 6">
            <a:extLst>
              <a:ext uri="{FF2B5EF4-FFF2-40B4-BE49-F238E27FC236}">
                <a16:creationId xmlns:a16="http://schemas.microsoft.com/office/drawing/2014/main" id="{0756D9E4-3041-04BE-989E-1202E1E3A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214" y="2047100"/>
            <a:ext cx="11839785" cy="3797927"/>
          </a:xfrm>
          <a:prstGeom prst="rect">
            <a:avLst/>
          </a:prstGeom>
        </p:spPr>
      </p:pic>
    </p:spTree>
    <p:extLst>
      <p:ext uri="{BB962C8B-B14F-4D97-AF65-F5344CB8AC3E}">
        <p14:creationId xmlns:p14="http://schemas.microsoft.com/office/powerpoint/2010/main" val="2994103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Screenshot enthält.&#10;&#10;Automatisch generierte Beschreibung">
            <a:extLst>
              <a:ext uri="{FF2B5EF4-FFF2-40B4-BE49-F238E27FC236}">
                <a16:creationId xmlns:a16="http://schemas.microsoft.com/office/drawing/2014/main" id="{52E4F50D-2379-CC6E-9BDC-28C055A67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839" y="0"/>
            <a:ext cx="11908321" cy="6858000"/>
          </a:xfrm>
          <a:prstGeom prst="rect">
            <a:avLst/>
          </a:prstGeom>
        </p:spPr>
      </p:pic>
      <p:sp>
        <p:nvSpPr>
          <p:cNvPr id="7" name="Textfeld 6">
            <a:extLst>
              <a:ext uri="{FF2B5EF4-FFF2-40B4-BE49-F238E27FC236}">
                <a16:creationId xmlns:a16="http://schemas.microsoft.com/office/drawing/2014/main" id="{6F12140B-1D92-1A1B-9E6B-1123BF4EDC19}"/>
              </a:ext>
            </a:extLst>
          </p:cNvPr>
          <p:cNvSpPr txBox="1"/>
          <p:nvPr/>
        </p:nvSpPr>
        <p:spPr>
          <a:xfrm>
            <a:off x="4400549" y="6420921"/>
            <a:ext cx="3152776" cy="369332"/>
          </a:xfrm>
          <a:prstGeom prst="rect">
            <a:avLst/>
          </a:prstGeom>
          <a:noFill/>
        </p:spPr>
        <p:txBody>
          <a:bodyPr wrap="square">
            <a:spAutoFit/>
          </a:bodyPr>
          <a:lstStyle/>
          <a:p>
            <a:r>
              <a:rPr lang="de-CH" dirty="0">
                <a:solidFill>
                  <a:schemeClr val="bg1"/>
                </a:solidFill>
                <a:hlinkClick r:id="rId3">
                  <a:extLst>
                    <a:ext uri="{A12FA001-AC4F-418D-AE19-62706E023703}">
                      <ahyp:hlinkClr xmlns:ahyp="http://schemas.microsoft.com/office/drawing/2018/hyperlinkcolor" val="tx"/>
                    </a:ext>
                  </a:extLst>
                </a:hlinkClick>
              </a:rPr>
              <a:t>https://youtu.be/dcHb2iuloa4</a:t>
            </a:r>
            <a:endParaRPr lang="de-CH" dirty="0">
              <a:solidFill>
                <a:schemeClr val="bg1"/>
              </a:solidFill>
            </a:endParaRPr>
          </a:p>
        </p:txBody>
      </p:sp>
      <p:sp>
        <p:nvSpPr>
          <p:cNvPr id="2" name="ZoneTexte 1">
            <a:extLst>
              <a:ext uri="{FF2B5EF4-FFF2-40B4-BE49-F238E27FC236}">
                <a16:creationId xmlns:a16="http://schemas.microsoft.com/office/drawing/2014/main" id="{8DFEF5E2-1FFD-B148-C54A-0458AB1D9148}"/>
              </a:ext>
            </a:extLst>
          </p:cNvPr>
          <p:cNvSpPr txBox="1"/>
          <p:nvPr/>
        </p:nvSpPr>
        <p:spPr>
          <a:xfrm>
            <a:off x="1770076" y="5083511"/>
            <a:ext cx="9365284" cy="830997"/>
          </a:xfrm>
          <a:prstGeom prst="rect">
            <a:avLst/>
          </a:prstGeom>
          <a:solidFill>
            <a:schemeClr val="bg2"/>
          </a:solidFill>
        </p:spPr>
        <p:txBody>
          <a:bodyPr wrap="square" rtlCol="0">
            <a:spAutoFit/>
          </a:bodyPr>
          <a:lstStyle/>
          <a:p>
            <a:r>
              <a:rPr lang="fr-FR" sz="2400" dirty="0"/>
              <a:t>La longueur minimale d’un billon est de 3 mètres.</a:t>
            </a:r>
            <a:br>
              <a:rPr lang="fr-FR" sz="2400" dirty="0"/>
            </a:br>
            <a:r>
              <a:rPr lang="fr-FR" sz="2400" dirty="0"/>
              <a:t>La surmesure est de 3% (mais au min. 15 cm) de la longueur.</a:t>
            </a:r>
            <a:endParaRPr lang="de-CH" sz="2400" dirty="0"/>
          </a:p>
        </p:txBody>
      </p:sp>
    </p:spTree>
    <p:extLst>
      <p:ext uri="{BB962C8B-B14F-4D97-AF65-F5344CB8AC3E}">
        <p14:creationId xmlns:p14="http://schemas.microsoft.com/office/powerpoint/2010/main" val="130589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außen, rot, orange, Gelände enthält.&#10;&#10;Automatisch generierte Beschreibung">
            <a:extLst>
              <a:ext uri="{FF2B5EF4-FFF2-40B4-BE49-F238E27FC236}">
                <a16:creationId xmlns:a16="http://schemas.microsoft.com/office/drawing/2014/main" id="{50A82FDC-04F9-0B8B-ABC4-DB509F7D7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0"/>
            <a:ext cx="12273280" cy="6858000"/>
          </a:xfrm>
          <a:prstGeom prst="rect">
            <a:avLst/>
          </a:prstGeom>
        </p:spPr>
      </p:pic>
      <p:sp>
        <p:nvSpPr>
          <p:cNvPr id="6" name="Textfeld 5">
            <a:extLst>
              <a:ext uri="{FF2B5EF4-FFF2-40B4-BE49-F238E27FC236}">
                <a16:creationId xmlns:a16="http://schemas.microsoft.com/office/drawing/2014/main" id="{E28C2C05-D662-6AB6-3CF2-AB6D49DFAB84}"/>
              </a:ext>
            </a:extLst>
          </p:cNvPr>
          <p:cNvSpPr txBox="1"/>
          <p:nvPr/>
        </p:nvSpPr>
        <p:spPr>
          <a:xfrm>
            <a:off x="4497492" y="5296807"/>
            <a:ext cx="7389707" cy="1200329"/>
          </a:xfrm>
          <a:prstGeom prst="rect">
            <a:avLst/>
          </a:prstGeom>
          <a:solidFill>
            <a:schemeClr val="accent6">
              <a:lumMod val="60000"/>
              <a:lumOff val="40000"/>
            </a:schemeClr>
          </a:solidFill>
        </p:spPr>
        <p:txBody>
          <a:bodyPr wrap="square" lIns="91440" tIns="45720" rIns="91440" bIns="45720" rtlCol="0" anchor="t">
            <a:spAutoFit/>
          </a:bodyPr>
          <a:lstStyle/>
          <a:p>
            <a:r>
              <a:rPr lang="de-CH" b="1" dirty="0" err="1"/>
              <a:t>Façonnage-débitage</a:t>
            </a:r>
            <a:r>
              <a:rPr lang="de-CH" b="1" dirty="0"/>
              <a:t> de </a:t>
            </a:r>
            <a:r>
              <a:rPr lang="de-CH" b="1" dirty="0" err="1"/>
              <a:t>bois</a:t>
            </a:r>
            <a:r>
              <a:rPr lang="de-CH" b="1" dirty="0"/>
              <a:t> </a:t>
            </a:r>
            <a:r>
              <a:rPr lang="de-CH" b="1" dirty="0" err="1"/>
              <a:t>d'œuvre</a:t>
            </a:r>
            <a:r>
              <a:rPr lang="de-CH" b="1" dirty="0"/>
              <a:t>:</a:t>
            </a:r>
            <a:endParaRPr lang="de-CH" dirty="0"/>
          </a:p>
          <a:p>
            <a:r>
              <a:rPr lang="fr-FR" spc="-30" dirty="0"/>
              <a:t>Veillez toujours à votre sécurité. Lorsqu’on ébranche ou qu’on débite une grume, son bois peut être sous tension et se déchirer. Débiter dans les règles de l’art est déterminant tant pour votre sécurité que pour la qualité du produit.</a:t>
            </a:r>
            <a:endParaRPr lang="de-CH" spc="-30" dirty="0">
              <a:cs typeface="Calibri"/>
            </a:endParaRPr>
          </a:p>
        </p:txBody>
      </p:sp>
    </p:spTree>
    <p:extLst>
      <p:ext uri="{BB962C8B-B14F-4D97-AF65-F5344CB8AC3E}">
        <p14:creationId xmlns:p14="http://schemas.microsoft.com/office/powerpoint/2010/main" val="591818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1" descr="Ein Bild, das Kreis, Vortex, Spirale, Schwarzweiß enthält.&#10;&#10;Automatisch generierte Beschreibung">
            <a:extLst>
              <a:ext uri="{FF2B5EF4-FFF2-40B4-BE49-F238E27FC236}">
                <a16:creationId xmlns:a16="http://schemas.microsoft.com/office/drawing/2014/main" id="{79428D24-B5A1-2DB6-A80E-50699B237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612" y="2958878"/>
            <a:ext cx="9095457" cy="5115577"/>
          </a:xfrm>
          <a:prstGeom prst="rect">
            <a:avLst/>
          </a:prstGeom>
        </p:spPr>
      </p:pic>
      <p:pic>
        <p:nvPicPr>
          <p:cNvPr id="5" name="Image 4">
            <a:extLst>
              <a:ext uri="{FF2B5EF4-FFF2-40B4-BE49-F238E27FC236}">
                <a16:creationId xmlns:a16="http://schemas.microsoft.com/office/drawing/2014/main" id="{AEF23C5A-DD55-6127-232B-CD9DE7424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278" y="633474"/>
            <a:ext cx="9233378" cy="5656412"/>
          </a:xfrm>
          <a:prstGeom prst="rect">
            <a:avLst/>
          </a:prstGeom>
        </p:spPr>
      </p:pic>
    </p:spTree>
    <p:extLst>
      <p:ext uri="{BB962C8B-B14F-4D97-AF65-F5344CB8AC3E}">
        <p14:creationId xmlns:p14="http://schemas.microsoft.com/office/powerpoint/2010/main" val="2424133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789F903-A1A7-B05D-5146-EB3F4C3E2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10" y="1525941"/>
            <a:ext cx="9110126" cy="4689619"/>
          </a:xfrm>
          <a:prstGeom prst="rect">
            <a:avLst/>
          </a:prstGeom>
        </p:spPr>
      </p:pic>
      <p:pic>
        <p:nvPicPr>
          <p:cNvPr id="6" name="Image 5">
            <a:extLst>
              <a:ext uri="{FF2B5EF4-FFF2-40B4-BE49-F238E27FC236}">
                <a16:creationId xmlns:a16="http://schemas.microsoft.com/office/drawing/2014/main" id="{7AFCA2AE-B84C-EFA0-EF2A-11AFE48F3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926" y="695960"/>
            <a:ext cx="2603860" cy="1051559"/>
          </a:xfrm>
          <a:prstGeom prst="rect">
            <a:avLst/>
          </a:prstGeom>
        </p:spPr>
      </p:pic>
    </p:spTree>
    <p:extLst>
      <p:ext uri="{BB962C8B-B14F-4D97-AF65-F5344CB8AC3E}">
        <p14:creationId xmlns:p14="http://schemas.microsoft.com/office/powerpoint/2010/main" val="3517579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mage 5">
            <a:extLst>
              <a:ext uri="{FF2B5EF4-FFF2-40B4-BE49-F238E27FC236}">
                <a16:creationId xmlns:a16="http://schemas.microsoft.com/office/drawing/2014/main" id="{A8A47449-E2CF-B929-4B6B-CD10A06EC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3397231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FD0D7B-3FE3-EE70-E8C8-2614DDFC00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14438" y="439877"/>
            <a:ext cx="4486275" cy="5978246"/>
          </a:xfrm>
          <a:prstGeom prst="rect">
            <a:avLst/>
          </a:prstGeom>
        </p:spPr>
      </p:pic>
      <p:sp>
        <p:nvSpPr>
          <p:cNvPr id="4" name="Textfeld 3">
            <a:extLst>
              <a:ext uri="{FF2B5EF4-FFF2-40B4-BE49-F238E27FC236}">
                <a16:creationId xmlns:a16="http://schemas.microsoft.com/office/drawing/2014/main" id="{988D34C8-657A-843B-652F-17F4034502F6}"/>
              </a:ext>
            </a:extLst>
          </p:cNvPr>
          <p:cNvSpPr txBox="1"/>
          <p:nvPr/>
        </p:nvSpPr>
        <p:spPr>
          <a:xfrm>
            <a:off x="7272338" y="5580935"/>
            <a:ext cx="3362324" cy="646331"/>
          </a:xfrm>
          <a:prstGeom prst="rect">
            <a:avLst/>
          </a:prstGeom>
          <a:noFill/>
        </p:spPr>
        <p:txBody>
          <a:bodyPr wrap="square" rtlCol="0">
            <a:spAutoFit/>
          </a:bodyPr>
          <a:lstStyle/>
          <a:p>
            <a:r>
              <a:rPr lang="de-CH" dirty="0"/>
              <a:t>Buchenbrett oder Balken verstickt gebrochen</a:t>
            </a:r>
          </a:p>
        </p:txBody>
      </p:sp>
      <p:pic>
        <p:nvPicPr>
          <p:cNvPr id="2" name="Picture 5">
            <a:extLst>
              <a:ext uri="{FF2B5EF4-FFF2-40B4-BE49-F238E27FC236}">
                <a16:creationId xmlns:a16="http://schemas.microsoft.com/office/drawing/2014/main" id="{47BE2D61-6660-63BB-1016-192FDD045995}"/>
              </a:ext>
            </a:extLst>
          </p:cNvPr>
          <p:cNvPicPr>
            <a:picLocks noChangeAspect="1"/>
          </p:cNvPicPr>
          <p:nvPr/>
        </p:nvPicPr>
        <p:blipFill>
          <a:blip r:embed="rId3"/>
          <a:stretch>
            <a:fillRect/>
          </a:stretch>
        </p:blipFill>
        <p:spPr>
          <a:xfrm>
            <a:off x="6788499" y="437536"/>
            <a:ext cx="4288134" cy="5987115"/>
          </a:xfrm>
          <a:prstGeom prst="rect">
            <a:avLst/>
          </a:prstGeom>
        </p:spPr>
      </p:pic>
    </p:spTree>
    <p:extLst>
      <p:ext uri="{BB962C8B-B14F-4D97-AF65-F5344CB8AC3E}">
        <p14:creationId xmlns:p14="http://schemas.microsoft.com/office/powerpoint/2010/main" val="1724629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 descr="Ein Bild, das Kreis, Vortex, Spirale, Schwarzweiß enthält.&#10;&#10;Automatisch generierte Beschreibung">
            <a:extLst>
              <a:ext uri="{FF2B5EF4-FFF2-40B4-BE49-F238E27FC236}">
                <a16:creationId xmlns:a16="http://schemas.microsoft.com/office/drawing/2014/main" id="{5DCD5070-B875-7701-6019-F63703592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2737" y="2312885"/>
            <a:ext cx="11005503" cy="6189848"/>
          </a:xfrm>
          <a:prstGeom prst="rect">
            <a:avLst/>
          </a:prstGeom>
        </p:spPr>
      </p:pic>
      <p:pic>
        <p:nvPicPr>
          <p:cNvPr id="5" name="Image 4">
            <a:extLst>
              <a:ext uri="{FF2B5EF4-FFF2-40B4-BE49-F238E27FC236}">
                <a16:creationId xmlns:a16="http://schemas.microsoft.com/office/drawing/2014/main" id="{F4B5270F-9CD1-D4F7-EA0C-2B4DF1D6BA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884" y="807123"/>
            <a:ext cx="7337219" cy="5452447"/>
          </a:xfrm>
          <a:prstGeom prst="rect">
            <a:avLst/>
          </a:prstGeom>
        </p:spPr>
      </p:pic>
    </p:spTree>
    <p:extLst>
      <p:ext uri="{BB962C8B-B14F-4D97-AF65-F5344CB8AC3E}">
        <p14:creationId xmlns:p14="http://schemas.microsoft.com/office/powerpoint/2010/main" val="2731405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enthält.&#10;&#10;Automatisch generierte Beschreibung">
            <a:extLst>
              <a:ext uri="{FF2B5EF4-FFF2-40B4-BE49-F238E27FC236}">
                <a16:creationId xmlns:a16="http://schemas.microsoft.com/office/drawing/2014/main" id="{8F114650-B9A7-3E41-2080-A124143C6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4204" y="0"/>
            <a:ext cx="7743592" cy="6858000"/>
          </a:xfrm>
          <a:prstGeom prst="rect">
            <a:avLst/>
          </a:prstGeom>
        </p:spPr>
      </p:pic>
    </p:spTree>
    <p:extLst>
      <p:ext uri="{BB962C8B-B14F-4D97-AF65-F5344CB8AC3E}">
        <p14:creationId xmlns:p14="http://schemas.microsoft.com/office/powerpoint/2010/main" val="305392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04DE71BB-D989-8370-30AF-4E2580107E37}"/>
              </a:ext>
            </a:extLst>
          </p:cNvPr>
          <p:cNvSpPr/>
          <p:nvPr/>
        </p:nvSpPr>
        <p:spPr>
          <a:xfrm>
            <a:off x="6786563" y="438150"/>
            <a:ext cx="4486276" cy="59816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feld 3">
            <a:extLst>
              <a:ext uri="{FF2B5EF4-FFF2-40B4-BE49-F238E27FC236}">
                <a16:creationId xmlns:a16="http://schemas.microsoft.com/office/drawing/2014/main" id="{5FA09580-4CF9-C001-6670-78C270E58909}"/>
              </a:ext>
            </a:extLst>
          </p:cNvPr>
          <p:cNvSpPr txBox="1"/>
          <p:nvPr/>
        </p:nvSpPr>
        <p:spPr>
          <a:xfrm>
            <a:off x="7615238" y="3059667"/>
            <a:ext cx="3362324" cy="369332"/>
          </a:xfrm>
          <a:prstGeom prst="rect">
            <a:avLst/>
          </a:prstGeom>
          <a:noFill/>
        </p:spPr>
        <p:txBody>
          <a:bodyPr wrap="square" rtlCol="0">
            <a:spAutoFit/>
          </a:bodyPr>
          <a:lstStyle/>
          <a:p>
            <a:r>
              <a:rPr lang="de-CH" dirty="0"/>
              <a:t>Buchenbrett mit Spritzkern</a:t>
            </a:r>
          </a:p>
        </p:txBody>
      </p:sp>
      <p:pic>
        <p:nvPicPr>
          <p:cNvPr id="2" name="Grafik 1" descr="Ein Bild, das Hellbraun enthält.&#10;&#10;Automatisch generierte Beschreibung">
            <a:extLst>
              <a:ext uri="{FF2B5EF4-FFF2-40B4-BE49-F238E27FC236}">
                <a16:creationId xmlns:a16="http://schemas.microsoft.com/office/drawing/2014/main" id="{1BC1708B-BEA0-5919-0172-009CBAA18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6398" y="1150913"/>
            <a:ext cx="5981699" cy="4556173"/>
          </a:xfrm>
          <a:prstGeom prst="rect">
            <a:avLst/>
          </a:prstGeom>
        </p:spPr>
      </p:pic>
      <p:pic>
        <p:nvPicPr>
          <p:cNvPr id="7" name="Grafik 6" descr="Ein Bild, das hölzern, Planke, Sperrholz, Holz enthält.&#10;&#10;Automatisch generierte Beschreibung">
            <a:extLst>
              <a:ext uri="{FF2B5EF4-FFF2-40B4-BE49-F238E27FC236}">
                <a16:creationId xmlns:a16="http://schemas.microsoft.com/office/drawing/2014/main" id="{ECCCF94F-34C3-6414-6963-D67C116B6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563" y="438150"/>
            <a:ext cx="4486276" cy="5981699"/>
          </a:xfrm>
          <a:prstGeom prst="rect">
            <a:avLst/>
          </a:prstGeom>
        </p:spPr>
      </p:pic>
    </p:spTree>
    <p:extLst>
      <p:ext uri="{BB962C8B-B14F-4D97-AF65-F5344CB8AC3E}">
        <p14:creationId xmlns:p14="http://schemas.microsoft.com/office/powerpoint/2010/main" val="132634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FBC73315-89CB-8300-731D-502A5A491567}"/>
              </a:ext>
            </a:extLst>
          </p:cNvPr>
          <p:cNvSpPr txBox="1"/>
          <p:nvPr/>
        </p:nvSpPr>
        <p:spPr>
          <a:xfrm>
            <a:off x="4519612" y="6354246"/>
            <a:ext cx="3152775" cy="369332"/>
          </a:xfrm>
          <a:prstGeom prst="rect">
            <a:avLst/>
          </a:prstGeom>
          <a:noFill/>
        </p:spPr>
        <p:txBody>
          <a:bodyPr wrap="square">
            <a:spAutoFit/>
          </a:bodyPr>
          <a:lstStyle/>
          <a:p>
            <a:r>
              <a:rPr lang="de-CH" dirty="0">
                <a:hlinkClick r:id="rId3"/>
              </a:rPr>
              <a:t>https://youtu.be/8_KRWitqgiM</a:t>
            </a:r>
            <a:endParaRPr lang="de-CH" dirty="0"/>
          </a:p>
        </p:txBody>
      </p:sp>
      <p:pic>
        <p:nvPicPr>
          <p:cNvPr id="4" name="Image 3">
            <a:extLst>
              <a:ext uri="{FF2B5EF4-FFF2-40B4-BE49-F238E27FC236}">
                <a16:creationId xmlns:a16="http://schemas.microsoft.com/office/drawing/2014/main" id="{DDF08AE9-34DB-BD99-63B2-9B0DA30C4D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032" y="447040"/>
            <a:ext cx="9753601" cy="5924924"/>
          </a:xfrm>
          <a:prstGeom prst="rect">
            <a:avLst/>
          </a:prstGeom>
        </p:spPr>
      </p:pic>
    </p:spTree>
    <p:extLst>
      <p:ext uri="{BB962C8B-B14F-4D97-AF65-F5344CB8AC3E}">
        <p14:creationId xmlns:p14="http://schemas.microsoft.com/office/powerpoint/2010/main" val="949396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Baum, draußen, Gelände, Holz enthält.&#10;&#10;Automatisch generierte Beschreibung">
            <a:extLst>
              <a:ext uri="{FF2B5EF4-FFF2-40B4-BE49-F238E27FC236}">
                <a16:creationId xmlns:a16="http://schemas.microsoft.com/office/drawing/2014/main" id="{3CFD0D7B-3FE3-EE70-E8C8-2614DDFC0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438" y="438150"/>
            <a:ext cx="4486276" cy="5981700"/>
          </a:xfrm>
          <a:prstGeom prst="rect">
            <a:avLst/>
          </a:prstGeom>
        </p:spPr>
      </p:pic>
      <p:sp>
        <p:nvSpPr>
          <p:cNvPr id="5" name="Rechteck 4">
            <a:extLst>
              <a:ext uri="{FF2B5EF4-FFF2-40B4-BE49-F238E27FC236}">
                <a16:creationId xmlns:a16="http://schemas.microsoft.com/office/drawing/2014/main" id="{04DE71BB-D989-8370-30AF-4E2580107E37}"/>
              </a:ext>
            </a:extLst>
          </p:cNvPr>
          <p:cNvSpPr/>
          <p:nvPr/>
        </p:nvSpPr>
        <p:spPr>
          <a:xfrm>
            <a:off x="6786563" y="438150"/>
            <a:ext cx="4486276" cy="59816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feld 3">
            <a:extLst>
              <a:ext uri="{FF2B5EF4-FFF2-40B4-BE49-F238E27FC236}">
                <a16:creationId xmlns:a16="http://schemas.microsoft.com/office/drawing/2014/main" id="{5FA09580-4CF9-C001-6670-78C270E58909}"/>
              </a:ext>
            </a:extLst>
          </p:cNvPr>
          <p:cNvSpPr txBox="1"/>
          <p:nvPr/>
        </p:nvSpPr>
        <p:spPr>
          <a:xfrm>
            <a:off x="7615238" y="3059667"/>
            <a:ext cx="3362324" cy="369332"/>
          </a:xfrm>
          <a:prstGeom prst="rect">
            <a:avLst/>
          </a:prstGeom>
          <a:noFill/>
        </p:spPr>
        <p:txBody>
          <a:bodyPr wrap="square" rtlCol="0">
            <a:spAutoFit/>
          </a:bodyPr>
          <a:lstStyle/>
          <a:p>
            <a:r>
              <a:rPr lang="de-CH" dirty="0"/>
              <a:t>Buchenbrett normal schön</a:t>
            </a:r>
          </a:p>
        </p:txBody>
      </p:sp>
      <p:pic>
        <p:nvPicPr>
          <p:cNvPr id="2" name="Picture 5" descr="Ein Bild, das hölzern, Planke, Sperrholz, Hartholz enthält.&#10;&#10;Automatisch generierte Beschreibung">
            <a:extLst>
              <a:ext uri="{FF2B5EF4-FFF2-40B4-BE49-F238E27FC236}">
                <a16:creationId xmlns:a16="http://schemas.microsoft.com/office/drawing/2014/main" id="{7E6BC73B-6CC4-F798-7BB6-8C250C9D5C8B}"/>
              </a:ext>
            </a:extLst>
          </p:cNvPr>
          <p:cNvPicPr>
            <a:picLocks noChangeAspect="1"/>
          </p:cNvPicPr>
          <p:nvPr/>
        </p:nvPicPr>
        <p:blipFill>
          <a:blip r:embed="rId4"/>
          <a:stretch>
            <a:fillRect/>
          </a:stretch>
        </p:blipFill>
        <p:spPr>
          <a:xfrm>
            <a:off x="6746631" y="418519"/>
            <a:ext cx="4937090" cy="6041894"/>
          </a:xfrm>
          <a:prstGeom prst="rect">
            <a:avLst/>
          </a:prstGeom>
        </p:spPr>
      </p:pic>
    </p:spTree>
    <p:extLst>
      <p:ext uri="{BB962C8B-B14F-4D97-AF65-F5344CB8AC3E}">
        <p14:creationId xmlns:p14="http://schemas.microsoft.com/office/powerpoint/2010/main" val="3215845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FD0D7B-3FE3-EE70-E8C8-2614DDFC00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14438" y="438150"/>
            <a:ext cx="4486275" cy="5981700"/>
          </a:xfrm>
          <a:prstGeom prst="rect">
            <a:avLst/>
          </a:prstGeom>
        </p:spPr>
      </p:pic>
      <p:sp>
        <p:nvSpPr>
          <p:cNvPr id="5" name="Rechteck 4">
            <a:extLst>
              <a:ext uri="{FF2B5EF4-FFF2-40B4-BE49-F238E27FC236}">
                <a16:creationId xmlns:a16="http://schemas.microsoft.com/office/drawing/2014/main" id="{04DE71BB-D989-8370-30AF-4E2580107E37}"/>
              </a:ext>
            </a:extLst>
          </p:cNvPr>
          <p:cNvSpPr/>
          <p:nvPr/>
        </p:nvSpPr>
        <p:spPr>
          <a:xfrm>
            <a:off x="6786563" y="438150"/>
            <a:ext cx="4486276" cy="59816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feld 3">
            <a:extLst>
              <a:ext uri="{FF2B5EF4-FFF2-40B4-BE49-F238E27FC236}">
                <a16:creationId xmlns:a16="http://schemas.microsoft.com/office/drawing/2014/main" id="{5FA09580-4CF9-C001-6670-78C270E58909}"/>
              </a:ext>
            </a:extLst>
          </p:cNvPr>
          <p:cNvSpPr txBox="1"/>
          <p:nvPr/>
        </p:nvSpPr>
        <p:spPr>
          <a:xfrm>
            <a:off x="7615238" y="3059667"/>
            <a:ext cx="3362324" cy="369332"/>
          </a:xfrm>
          <a:prstGeom prst="rect">
            <a:avLst/>
          </a:prstGeom>
          <a:noFill/>
        </p:spPr>
        <p:txBody>
          <a:bodyPr wrap="square" rtlCol="0">
            <a:spAutoFit/>
          </a:bodyPr>
          <a:lstStyle/>
          <a:p>
            <a:r>
              <a:rPr lang="de-CH" dirty="0"/>
              <a:t>Buchenbrett mit Chinesenbart</a:t>
            </a:r>
          </a:p>
        </p:txBody>
      </p:sp>
      <p:pic>
        <p:nvPicPr>
          <p:cNvPr id="2" name="Picture 5" descr="Ein Bild, das hölzern, Holz, Im Haus enthält.&#10;&#10;Automatisch generierte Beschreibung">
            <a:extLst>
              <a:ext uri="{FF2B5EF4-FFF2-40B4-BE49-F238E27FC236}">
                <a16:creationId xmlns:a16="http://schemas.microsoft.com/office/drawing/2014/main" id="{1EC94780-4078-B899-7115-82DAAF6B2351}"/>
              </a:ext>
            </a:extLst>
          </p:cNvPr>
          <p:cNvPicPr>
            <a:picLocks noChangeAspect="1"/>
          </p:cNvPicPr>
          <p:nvPr/>
        </p:nvPicPr>
        <p:blipFill>
          <a:blip r:embed="rId3"/>
          <a:stretch>
            <a:fillRect/>
          </a:stretch>
        </p:blipFill>
        <p:spPr>
          <a:xfrm>
            <a:off x="6788499" y="438464"/>
            <a:ext cx="4480726" cy="6002006"/>
          </a:xfrm>
          <a:prstGeom prst="rect">
            <a:avLst/>
          </a:prstGeom>
        </p:spPr>
      </p:pic>
    </p:spTree>
    <p:extLst>
      <p:ext uri="{BB962C8B-B14F-4D97-AF65-F5344CB8AC3E}">
        <p14:creationId xmlns:p14="http://schemas.microsoft.com/office/powerpoint/2010/main" val="212399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FD0D7B-3FE3-EE70-E8C8-2614DDFC00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3101" y="1190625"/>
            <a:ext cx="5608638" cy="4206478"/>
          </a:xfrm>
          <a:prstGeom prst="rect">
            <a:avLst/>
          </a:prstGeom>
        </p:spPr>
      </p:pic>
      <p:sp>
        <p:nvSpPr>
          <p:cNvPr id="4" name="Textfeld 3">
            <a:extLst>
              <a:ext uri="{FF2B5EF4-FFF2-40B4-BE49-F238E27FC236}">
                <a16:creationId xmlns:a16="http://schemas.microsoft.com/office/drawing/2014/main" id="{5FA09580-4CF9-C001-6670-78C270E58909}"/>
              </a:ext>
            </a:extLst>
          </p:cNvPr>
          <p:cNvSpPr txBox="1"/>
          <p:nvPr/>
        </p:nvSpPr>
        <p:spPr>
          <a:xfrm>
            <a:off x="7615238" y="3059667"/>
            <a:ext cx="3362324" cy="369332"/>
          </a:xfrm>
          <a:prstGeom prst="rect">
            <a:avLst/>
          </a:prstGeom>
          <a:noFill/>
        </p:spPr>
        <p:txBody>
          <a:bodyPr wrap="square" rtlCol="0">
            <a:spAutoFit/>
          </a:bodyPr>
          <a:lstStyle/>
          <a:p>
            <a:r>
              <a:rPr lang="de-CH" dirty="0"/>
              <a:t>Buchenbrett mit Braunkern</a:t>
            </a:r>
          </a:p>
        </p:txBody>
      </p:sp>
      <p:pic>
        <p:nvPicPr>
          <p:cNvPr id="2" name="Picture 5" descr="Ein Bild, das Werkzeug, Holz, hölzern, elektrische Säge enthält.&#10;&#10;Automatisch generierte Beschreibung">
            <a:extLst>
              <a:ext uri="{FF2B5EF4-FFF2-40B4-BE49-F238E27FC236}">
                <a16:creationId xmlns:a16="http://schemas.microsoft.com/office/drawing/2014/main" id="{2FFE0CF1-9725-97D3-628E-D2C9264FE288}"/>
              </a:ext>
            </a:extLst>
          </p:cNvPr>
          <p:cNvPicPr>
            <a:picLocks noChangeAspect="1"/>
          </p:cNvPicPr>
          <p:nvPr/>
        </p:nvPicPr>
        <p:blipFill>
          <a:blip r:embed="rId3"/>
          <a:stretch>
            <a:fillRect/>
          </a:stretch>
        </p:blipFill>
        <p:spPr>
          <a:xfrm>
            <a:off x="6785219" y="404446"/>
            <a:ext cx="3963935" cy="6040734"/>
          </a:xfrm>
          <a:prstGeom prst="rect">
            <a:avLst/>
          </a:prstGeom>
        </p:spPr>
      </p:pic>
    </p:spTree>
    <p:extLst>
      <p:ext uri="{BB962C8B-B14F-4D97-AF65-F5344CB8AC3E}">
        <p14:creationId xmlns:p14="http://schemas.microsoft.com/office/powerpoint/2010/main" val="4001577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FD0D7B-3FE3-EE70-E8C8-2614DDFC00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14438" y="438150"/>
            <a:ext cx="4486275" cy="5981700"/>
          </a:xfrm>
          <a:prstGeom prst="rect">
            <a:avLst/>
          </a:prstGeom>
        </p:spPr>
      </p:pic>
      <p:sp>
        <p:nvSpPr>
          <p:cNvPr id="5" name="Rechteck 4">
            <a:extLst>
              <a:ext uri="{FF2B5EF4-FFF2-40B4-BE49-F238E27FC236}">
                <a16:creationId xmlns:a16="http://schemas.microsoft.com/office/drawing/2014/main" id="{04DE71BB-D989-8370-30AF-4E2580107E37}"/>
              </a:ext>
            </a:extLst>
          </p:cNvPr>
          <p:cNvSpPr/>
          <p:nvPr/>
        </p:nvSpPr>
        <p:spPr>
          <a:xfrm>
            <a:off x="6786563" y="438150"/>
            <a:ext cx="4486276" cy="59816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feld 3">
            <a:extLst>
              <a:ext uri="{FF2B5EF4-FFF2-40B4-BE49-F238E27FC236}">
                <a16:creationId xmlns:a16="http://schemas.microsoft.com/office/drawing/2014/main" id="{5FA09580-4CF9-C001-6670-78C270E58909}"/>
              </a:ext>
            </a:extLst>
          </p:cNvPr>
          <p:cNvSpPr txBox="1"/>
          <p:nvPr/>
        </p:nvSpPr>
        <p:spPr>
          <a:xfrm>
            <a:off x="7559397" y="3059667"/>
            <a:ext cx="3362324" cy="369332"/>
          </a:xfrm>
          <a:prstGeom prst="rect">
            <a:avLst/>
          </a:prstGeom>
          <a:noFill/>
        </p:spPr>
        <p:txBody>
          <a:bodyPr wrap="square" rtlCol="0">
            <a:spAutoFit/>
          </a:bodyPr>
          <a:lstStyle/>
          <a:p>
            <a:r>
              <a:rPr lang="de-CH" dirty="0" err="1">
                <a:latin typeface="Simplon Norm" panose="020B0500030000000000" pitchFamily="34" charset="0"/>
              </a:rPr>
              <a:t>Grume</a:t>
            </a:r>
            <a:r>
              <a:rPr lang="de-CH" dirty="0">
                <a:latin typeface="Simplon Norm" panose="020B0500030000000000" pitchFamily="34" charset="0"/>
              </a:rPr>
              <a:t> de </a:t>
            </a:r>
            <a:r>
              <a:rPr lang="de-CH" dirty="0" err="1">
                <a:latin typeface="Simplon Norm" panose="020B0500030000000000" pitchFamily="34" charset="0"/>
              </a:rPr>
              <a:t>hêtre</a:t>
            </a:r>
            <a:r>
              <a:rPr lang="de-CH" dirty="0">
                <a:latin typeface="Simplon Norm" panose="020B0500030000000000" pitchFamily="34" charset="0"/>
              </a:rPr>
              <a:t> </a:t>
            </a:r>
            <a:r>
              <a:rPr lang="de-CH" dirty="0" err="1">
                <a:latin typeface="Simplon Norm" panose="020B0500030000000000" pitchFamily="34" charset="0"/>
              </a:rPr>
              <a:t>avec</a:t>
            </a:r>
            <a:r>
              <a:rPr lang="de-CH" dirty="0">
                <a:latin typeface="Simplon Norm" panose="020B0500030000000000" pitchFamily="34" charset="0"/>
              </a:rPr>
              <a:t> c</a:t>
            </a:r>
            <a:r>
              <a:rPr lang="fr-CH" sz="1800" kern="100" dirty="0">
                <a:effectLst/>
                <a:latin typeface="Simplon Norm" panose="020B0500030000000000" pitchFamily="34" charset="0"/>
                <a:ea typeface="Calibri" panose="020F0502020204030204" pitchFamily="34" charset="0"/>
                <a:cs typeface="Calibri" panose="020F0502020204030204" pitchFamily="34" charset="0"/>
              </a:rPr>
              <a:t>œ</a:t>
            </a:r>
            <a:r>
              <a:rPr lang="de-CH" dirty="0" err="1">
                <a:latin typeface="Simplon Norm" panose="020B0500030000000000" pitchFamily="34" charset="0"/>
              </a:rPr>
              <a:t>ur</a:t>
            </a:r>
            <a:r>
              <a:rPr lang="de-CH" dirty="0">
                <a:latin typeface="Simplon Norm" panose="020B0500030000000000" pitchFamily="34" charset="0"/>
              </a:rPr>
              <a:t> </a:t>
            </a:r>
            <a:r>
              <a:rPr lang="de-CH" dirty="0" err="1">
                <a:latin typeface="Simplon Norm" panose="020B0500030000000000" pitchFamily="34" charset="0"/>
              </a:rPr>
              <a:t>étoilé</a:t>
            </a:r>
            <a:endParaRPr lang="de-CH" dirty="0">
              <a:latin typeface="Simplon Norm" panose="020B0500030000000000" pitchFamily="34" charset="0"/>
            </a:endParaRPr>
          </a:p>
        </p:txBody>
      </p:sp>
    </p:spTree>
    <p:extLst>
      <p:ext uri="{BB962C8B-B14F-4D97-AF65-F5344CB8AC3E}">
        <p14:creationId xmlns:p14="http://schemas.microsoft.com/office/powerpoint/2010/main" val="1888708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FD0D7B-3FE3-EE70-E8C8-2614DDFC00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14438" y="438150"/>
            <a:ext cx="4486275" cy="5981700"/>
          </a:xfrm>
          <a:prstGeom prst="rect">
            <a:avLst/>
          </a:prstGeom>
        </p:spPr>
      </p:pic>
      <p:sp>
        <p:nvSpPr>
          <p:cNvPr id="5" name="Rechteck 4">
            <a:extLst>
              <a:ext uri="{FF2B5EF4-FFF2-40B4-BE49-F238E27FC236}">
                <a16:creationId xmlns:a16="http://schemas.microsoft.com/office/drawing/2014/main" id="{04DE71BB-D989-8370-30AF-4E2580107E37}"/>
              </a:ext>
            </a:extLst>
          </p:cNvPr>
          <p:cNvSpPr/>
          <p:nvPr/>
        </p:nvSpPr>
        <p:spPr>
          <a:xfrm>
            <a:off x="6786563" y="438150"/>
            <a:ext cx="4486276" cy="59816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 name="Grafik 1">
            <a:extLst>
              <a:ext uri="{FF2B5EF4-FFF2-40B4-BE49-F238E27FC236}">
                <a16:creationId xmlns:a16="http://schemas.microsoft.com/office/drawing/2014/main" id="{D553D872-1695-8FED-90A3-7A79B30649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6563" y="1746647"/>
            <a:ext cx="4486275" cy="3364706"/>
          </a:xfrm>
          <a:prstGeom prst="rect">
            <a:avLst/>
          </a:prstGeom>
        </p:spPr>
      </p:pic>
      <p:sp>
        <p:nvSpPr>
          <p:cNvPr id="4" name="Textfeld 3">
            <a:extLst>
              <a:ext uri="{FF2B5EF4-FFF2-40B4-BE49-F238E27FC236}">
                <a16:creationId xmlns:a16="http://schemas.microsoft.com/office/drawing/2014/main" id="{988D34C8-657A-843B-652F-17F4034502F6}"/>
              </a:ext>
            </a:extLst>
          </p:cNvPr>
          <p:cNvSpPr txBox="1"/>
          <p:nvPr/>
        </p:nvSpPr>
        <p:spPr>
          <a:xfrm>
            <a:off x="7272338" y="5580935"/>
            <a:ext cx="3362324" cy="369332"/>
          </a:xfrm>
          <a:prstGeom prst="rect">
            <a:avLst/>
          </a:prstGeom>
          <a:noFill/>
        </p:spPr>
        <p:txBody>
          <a:bodyPr wrap="square" rtlCol="0">
            <a:spAutoFit/>
          </a:bodyPr>
          <a:lstStyle/>
          <a:p>
            <a:r>
              <a:rPr lang="de-CH" dirty="0" err="1"/>
              <a:t>Nécroses</a:t>
            </a:r>
            <a:r>
              <a:rPr lang="de-CH" dirty="0"/>
              <a:t> </a:t>
            </a:r>
            <a:r>
              <a:rPr lang="de-CH" dirty="0" err="1"/>
              <a:t>sur</a:t>
            </a:r>
            <a:r>
              <a:rPr lang="de-CH" dirty="0"/>
              <a:t> </a:t>
            </a:r>
            <a:r>
              <a:rPr lang="de-CH" dirty="0" err="1"/>
              <a:t>une</a:t>
            </a:r>
            <a:r>
              <a:rPr lang="de-CH" dirty="0"/>
              <a:t> </a:t>
            </a:r>
            <a:r>
              <a:rPr lang="de-CH" dirty="0" err="1"/>
              <a:t>grume</a:t>
            </a:r>
            <a:r>
              <a:rPr lang="de-CH" dirty="0"/>
              <a:t> de </a:t>
            </a:r>
            <a:r>
              <a:rPr lang="de-CH" dirty="0" err="1"/>
              <a:t>hêtre</a:t>
            </a:r>
            <a:endParaRPr lang="de-CH" dirty="0">
              <a:solidFill>
                <a:srgbClr val="FF0000"/>
              </a:solidFill>
            </a:endParaRPr>
          </a:p>
        </p:txBody>
      </p:sp>
    </p:spTree>
    <p:extLst>
      <p:ext uri="{BB962C8B-B14F-4D97-AF65-F5344CB8AC3E}">
        <p14:creationId xmlns:p14="http://schemas.microsoft.com/office/powerpoint/2010/main" val="556556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reis, Vortex, Spirale, Schwarzweiß enthält.&#10;&#10;Automatisch generierte Beschreibung">
            <a:extLst>
              <a:ext uri="{FF2B5EF4-FFF2-40B4-BE49-F238E27FC236}">
                <a16:creationId xmlns:a16="http://schemas.microsoft.com/office/drawing/2014/main" id="{1983D11B-6ADC-C027-8297-37DB958C1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3847" y="625599"/>
            <a:ext cx="11005503" cy="6189848"/>
          </a:xfrm>
          <a:prstGeom prst="rect">
            <a:avLst/>
          </a:prstGeom>
        </p:spPr>
      </p:pic>
      <p:sp>
        <p:nvSpPr>
          <p:cNvPr id="4" name="Textfeld 3">
            <a:extLst>
              <a:ext uri="{FF2B5EF4-FFF2-40B4-BE49-F238E27FC236}">
                <a16:creationId xmlns:a16="http://schemas.microsoft.com/office/drawing/2014/main" id="{3F983B70-5D01-F06D-E92F-C75860006A45}"/>
              </a:ext>
            </a:extLst>
          </p:cNvPr>
          <p:cNvSpPr txBox="1"/>
          <p:nvPr/>
        </p:nvSpPr>
        <p:spPr>
          <a:xfrm>
            <a:off x="285007" y="697116"/>
            <a:ext cx="11237807" cy="6186309"/>
          </a:xfrm>
          <a:prstGeom prst="rect">
            <a:avLst/>
          </a:prstGeom>
          <a:noFill/>
        </p:spPr>
        <p:txBody>
          <a:bodyPr wrap="square" lIns="91440" tIns="45720" rIns="91440" bIns="45720" rtlCol="0" anchor="t">
            <a:spAutoFit/>
          </a:bodyPr>
          <a:lstStyle/>
          <a:p>
            <a:r>
              <a:rPr lang="de-CH" b="1" dirty="0">
                <a:solidFill>
                  <a:schemeClr val="accent6"/>
                </a:solidFill>
                <a:latin typeface="Simplon Norm Bold" panose="020B0500030000000000" pitchFamily="34" charset="77"/>
              </a:rPr>
              <a:t>Invitation</a:t>
            </a:r>
          </a:p>
          <a:p>
            <a:endParaRPr lang="de-CH" dirty="0">
              <a:latin typeface="Simplon Norm" panose="020B0500030000000000" pitchFamily="34" charset="77"/>
            </a:endParaRPr>
          </a:p>
          <a:p>
            <a:r>
              <a:rPr lang="de-CH" b="1" dirty="0">
                <a:latin typeface="Simplon Norm Bold" panose="020B0500030000000000" pitchFamily="34" charset="77"/>
              </a:rPr>
              <a:t>	</a:t>
            </a:r>
            <a:r>
              <a:rPr lang="de-CH" b="1" dirty="0" err="1">
                <a:latin typeface="Simplon Norm Bold" panose="020B0500030000000000" pitchFamily="34" charset="77"/>
              </a:rPr>
              <a:t>Groupe</a:t>
            </a:r>
            <a:r>
              <a:rPr lang="de-CH" b="1" dirty="0">
                <a:latin typeface="Simplon Norm Bold" panose="020B0500030000000000" pitchFamily="34" charset="77"/>
              </a:rPr>
              <a:t> </a:t>
            </a:r>
            <a:r>
              <a:rPr lang="de-CH" b="1" dirty="0" err="1">
                <a:latin typeface="Simplon Norm Bold" panose="020B0500030000000000" pitchFamily="34" charset="77"/>
              </a:rPr>
              <a:t>cible</a:t>
            </a:r>
            <a:r>
              <a:rPr lang="de-CH" b="1" dirty="0">
                <a:latin typeface="Simplon Norm Bold" panose="020B0500030000000000" pitchFamily="34" charset="77"/>
              </a:rPr>
              <a:t>: </a:t>
            </a:r>
            <a:r>
              <a:rPr lang="de-CH" dirty="0" err="1">
                <a:latin typeface="Simplon Norm" panose="020B0500030000000000" pitchFamily="34" charset="77"/>
              </a:rPr>
              <a:t>propriétaires</a:t>
            </a:r>
            <a:r>
              <a:rPr lang="de-CH" dirty="0">
                <a:latin typeface="Simplon Norm" panose="020B0500030000000000" pitchFamily="34" charset="77"/>
              </a:rPr>
              <a:t> de </a:t>
            </a:r>
            <a:r>
              <a:rPr lang="de-CH" dirty="0" err="1">
                <a:latin typeface="Simplon Norm" panose="020B0500030000000000" pitchFamily="34" charset="77"/>
              </a:rPr>
              <a:t>forêts</a:t>
            </a:r>
            <a:r>
              <a:rPr lang="de-CH" dirty="0">
                <a:latin typeface="Simplon Norm" panose="020B0500030000000000" pitchFamily="34" charset="77"/>
              </a:rPr>
              <a:t> </a:t>
            </a:r>
            <a:r>
              <a:rPr lang="de-CH" dirty="0" err="1">
                <a:latin typeface="Simplon Norm" panose="020B0500030000000000" pitchFamily="34" charset="77"/>
              </a:rPr>
              <a:t>privées</a:t>
            </a:r>
            <a:r>
              <a:rPr lang="de-CH" dirty="0">
                <a:latin typeface="Simplon Norm" panose="020B0500030000000000" pitchFamily="34" charset="77"/>
              </a:rPr>
              <a:t>, </a:t>
            </a:r>
            <a:r>
              <a:rPr lang="de-CH" dirty="0" err="1">
                <a:latin typeface="Simplon Norm" panose="020B0500030000000000" pitchFamily="34" charset="77"/>
              </a:rPr>
              <a:t>participantes</a:t>
            </a:r>
            <a:r>
              <a:rPr lang="de-CH" dirty="0">
                <a:latin typeface="Simplon Norm" panose="020B0500030000000000" pitchFamily="34" charset="77"/>
              </a:rPr>
              <a:t> et </a:t>
            </a:r>
            <a:r>
              <a:rPr lang="de-CH" dirty="0" err="1">
                <a:latin typeface="Simplon Norm" panose="020B0500030000000000" pitchFamily="34" charset="77"/>
              </a:rPr>
              <a:t>participants</a:t>
            </a:r>
            <a:r>
              <a:rPr lang="de-CH" dirty="0">
                <a:latin typeface="Simplon Norm" panose="020B0500030000000000" pitchFamily="34" charset="77"/>
              </a:rPr>
              <a:t> </a:t>
            </a:r>
            <a:r>
              <a:rPr lang="de-CH" dirty="0" err="1">
                <a:latin typeface="Simplon Norm" panose="020B0500030000000000" pitchFamily="34" charset="77"/>
              </a:rPr>
              <a:t>aux</a:t>
            </a:r>
            <a:r>
              <a:rPr lang="de-CH" dirty="0">
                <a:latin typeface="Simplon Norm" panose="020B0500030000000000" pitchFamily="34" charset="77"/>
              </a:rPr>
              <a:t> </a:t>
            </a:r>
            <a:r>
              <a:rPr lang="de-CH" dirty="0" err="1">
                <a:latin typeface="Simplon Norm" panose="020B0500030000000000" pitchFamily="34" charset="77"/>
              </a:rPr>
              <a:t>cours</a:t>
            </a:r>
            <a:br>
              <a:rPr lang="de-CH" dirty="0">
                <a:latin typeface="Simplon Norm" panose="020B0500030000000000" pitchFamily="34" charset="77"/>
              </a:rPr>
            </a:br>
            <a:r>
              <a:rPr lang="de-CH" dirty="0">
                <a:latin typeface="Simplon Norm" panose="020B0500030000000000" pitchFamily="34" charset="77"/>
              </a:rPr>
              <a:t>	de </a:t>
            </a:r>
            <a:r>
              <a:rPr lang="de-CH" dirty="0" err="1">
                <a:latin typeface="Simplon Norm" panose="020B0500030000000000" pitchFamily="34" charset="77"/>
              </a:rPr>
              <a:t>bûcheronnage</a:t>
            </a:r>
            <a:r>
              <a:rPr lang="de-CH" dirty="0">
                <a:latin typeface="Simplon Norm" panose="020B0500030000000000" pitchFamily="34" charset="77"/>
              </a:rPr>
              <a:t>, </a:t>
            </a:r>
            <a:r>
              <a:rPr lang="de-CH" dirty="0" err="1">
                <a:latin typeface="Simplon Norm" panose="020B0500030000000000" pitchFamily="34" charset="77"/>
              </a:rPr>
              <a:t>forestières-bûcheronnes</a:t>
            </a:r>
            <a:r>
              <a:rPr lang="de-CH" dirty="0">
                <a:latin typeface="Simplon Norm" panose="020B0500030000000000" pitchFamily="34" charset="77"/>
              </a:rPr>
              <a:t> et </a:t>
            </a:r>
            <a:r>
              <a:rPr lang="de-CH" dirty="0" err="1">
                <a:latin typeface="Simplon Norm" panose="020B0500030000000000" pitchFamily="34" charset="77"/>
              </a:rPr>
              <a:t>forestiers-bûcherons</a:t>
            </a:r>
            <a:endParaRPr lang="de-CH" dirty="0">
              <a:latin typeface="Simplon Norm" panose="020B0500030000000000" pitchFamily="34" charset="77"/>
            </a:endParaRPr>
          </a:p>
          <a:p>
            <a:endParaRPr lang="de-CH" dirty="0">
              <a:latin typeface="Simplon Norm" panose="020B0500030000000000" pitchFamily="34" charset="77"/>
            </a:endParaRPr>
          </a:p>
          <a:p>
            <a:r>
              <a:rPr lang="de-CH" b="1" dirty="0">
                <a:latin typeface="Simplon Norm Bold" panose="020B0500030000000000" pitchFamily="34" charset="77"/>
              </a:rPr>
              <a:t>	Lieu du </a:t>
            </a:r>
            <a:r>
              <a:rPr lang="de-CH" b="1" dirty="0" err="1">
                <a:latin typeface="Simplon Norm Bold" panose="020B0500030000000000" pitchFamily="34" charset="77"/>
              </a:rPr>
              <a:t>cours</a:t>
            </a:r>
            <a:r>
              <a:rPr lang="de-CH" b="1" dirty="0">
                <a:latin typeface="Simplon Norm Bold" panose="020B0500030000000000" pitchFamily="34" charset="77"/>
              </a:rPr>
              <a:t>/</a:t>
            </a:r>
            <a:r>
              <a:rPr lang="de-CH" b="1" dirty="0" err="1">
                <a:latin typeface="Simplon Norm Bold" panose="020B0500030000000000" pitchFamily="34" charset="77"/>
              </a:rPr>
              <a:t>lieu</a:t>
            </a:r>
            <a:r>
              <a:rPr lang="de-CH" b="1" dirty="0">
                <a:latin typeface="Simplon Norm Bold" panose="020B0500030000000000" pitchFamily="34" charset="77"/>
              </a:rPr>
              <a:t> de </a:t>
            </a:r>
            <a:r>
              <a:rPr lang="de-CH" b="1" dirty="0" err="1">
                <a:latin typeface="Simplon Norm Bold" panose="020B0500030000000000" pitchFamily="34" charset="77"/>
              </a:rPr>
              <a:t>rendez-vous</a:t>
            </a:r>
            <a:r>
              <a:rPr lang="de-CH" b="1" dirty="0">
                <a:latin typeface="Simplon Norm Bold" panose="020B0500030000000000" pitchFamily="34" charset="77"/>
              </a:rPr>
              <a:t>: </a:t>
            </a:r>
            <a:r>
              <a:rPr lang="de-CH" dirty="0" err="1">
                <a:latin typeface="Simplon Norm" panose="020B0500030000000000" pitchFamily="34" charset="77"/>
              </a:rPr>
              <a:t>xxxxxxxxxxxxx</a:t>
            </a:r>
            <a:endParaRPr lang="de-CH" dirty="0">
              <a:latin typeface="Simplon Norm" panose="020B0500030000000000" pitchFamily="34" charset="77"/>
            </a:endParaRPr>
          </a:p>
          <a:p>
            <a:endParaRPr lang="de-CH" dirty="0">
              <a:latin typeface="Simplon Norm" panose="020B0500030000000000" pitchFamily="34" charset="77"/>
            </a:endParaRPr>
          </a:p>
          <a:p>
            <a:r>
              <a:rPr lang="de-CH" b="1" dirty="0">
                <a:latin typeface="Simplon Norm Bold" panose="020B0500030000000000" pitchFamily="34" charset="77"/>
              </a:rPr>
              <a:t>	</a:t>
            </a:r>
            <a:r>
              <a:rPr lang="de-CH" b="1" dirty="0" err="1">
                <a:latin typeface="Simplon Norm Bold" panose="020B0500030000000000" pitchFamily="34" charset="77"/>
              </a:rPr>
              <a:t>Durée</a:t>
            </a:r>
            <a:r>
              <a:rPr lang="de-CH" b="1" dirty="0">
                <a:latin typeface="Simplon Norm Bold" panose="020B0500030000000000" pitchFamily="34" charset="77"/>
              </a:rPr>
              <a:t> du </a:t>
            </a:r>
            <a:r>
              <a:rPr lang="de-CH" b="1" dirty="0" err="1">
                <a:latin typeface="Simplon Norm Bold" panose="020B0500030000000000" pitchFamily="34" charset="77"/>
              </a:rPr>
              <a:t>cours</a:t>
            </a:r>
            <a:r>
              <a:rPr lang="de-CH" b="1" dirty="0">
                <a:latin typeface="Simplon Norm Bold" panose="020B0500030000000000" pitchFamily="34" charset="77"/>
              </a:rPr>
              <a:t>: </a:t>
            </a:r>
            <a:r>
              <a:rPr lang="de-CH" dirty="0">
                <a:latin typeface="Simplon Norm" panose="020B0500030000000000" pitchFamily="34" charset="77"/>
              </a:rPr>
              <a:t>1 heure</a:t>
            </a:r>
          </a:p>
          <a:p>
            <a:endParaRPr lang="de-CH" dirty="0">
              <a:latin typeface="Simplon Norm" panose="020B0500030000000000" pitchFamily="34" charset="77"/>
            </a:endParaRPr>
          </a:p>
          <a:p>
            <a:r>
              <a:rPr lang="de-CH" b="1" dirty="0">
                <a:latin typeface="Simplon Norm Bold" panose="020B0500030000000000" pitchFamily="34" charset="77"/>
              </a:rPr>
              <a:t>	Date et heure: </a:t>
            </a:r>
            <a:r>
              <a:rPr lang="de-CH" dirty="0">
                <a:latin typeface="Simplon Norm" panose="020B0500030000000000" pitchFamily="34" charset="77"/>
              </a:rPr>
              <a:t>xx.xx.202x à xx h xx</a:t>
            </a:r>
          </a:p>
          <a:p>
            <a:endParaRPr lang="de-CH" dirty="0">
              <a:latin typeface="Simplon Norm" panose="020B0500030000000000" pitchFamily="34" charset="77"/>
            </a:endParaRPr>
          </a:p>
          <a:p>
            <a:r>
              <a:rPr lang="de-CH" b="1" dirty="0">
                <a:latin typeface="Simplon Norm Bold" panose="020B0500030000000000" pitchFamily="34" charset="77"/>
              </a:rPr>
              <a:t>	</a:t>
            </a:r>
            <a:r>
              <a:rPr lang="de-CH" b="1" dirty="0" err="1">
                <a:latin typeface="Simplon Norm Bold" panose="020B0500030000000000" pitchFamily="34" charset="77"/>
              </a:rPr>
              <a:t>Objectif</a:t>
            </a:r>
            <a:r>
              <a:rPr lang="de-CH" b="1" dirty="0">
                <a:latin typeface="Simplon Norm Bold" panose="020B0500030000000000" pitchFamily="34" charset="77"/>
              </a:rPr>
              <a:t> du </a:t>
            </a:r>
            <a:r>
              <a:rPr lang="de-CH" b="1" dirty="0" err="1">
                <a:latin typeface="Simplon Norm Bold" panose="020B0500030000000000" pitchFamily="34" charset="77"/>
              </a:rPr>
              <a:t>cours</a:t>
            </a:r>
            <a:r>
              <a:rPr lang="de-CH" b="1" dirty="0">
                <a:latin typeface="Simplon Norm Bold" panose="020B0500030000000000" pitchFamily="34" charset="77"/>
              </a:rPr>
              <a:t>:	</a:t>
            </a:r>
          </a:p>
          <a:p>
            <a:endParaRPr lang="de-CH" dirty="0">
              <a:latin typeface="Simplon Norm" panose="020B0500030000000000" pitchFamily="34" charset="77"/>
            </a:endParaRPr>
          </a:p>
          <a:p>
            <a:pPr marL="1200150" lvl="2" indent="-285750">
              <a:buFont typeface="Arial" panose="020B0604020202020204" pitchFamily="34" charset="0"/>
              <a:buChar char="•"/>
            </a:pPr>
            <a:r>
              <a:rPr lang="de-CH" dirty="0" err="1">
                <a:latin typeface="Simplon Norm" panose="020B0500030000000000" pitchFamily="34" charset="77"/>
              </a:rPr>
              <a:t>Complément</a:t>
            </a:r>
            <a:r>
              <a:rPr lang="de-CH" dirty="0">
                <a:latin typeface="Simplon Norm" panose="020B0500030000000000" pitchFamily="34" charset="77"/>
              </a:rPr>
              <a:t> </a:t>
            </a:r>
            <a:r>
              <a:rPr lang="de-CH" dirty="0" err="1">
                <a:latin typeface="Simplon Norm" panose="020B0500030000000000" pitchFamily="34" charset="77"/>
              </a:rPr>
              <a:t>théorique</a:t>
            </a:r>
            <a:r>
              <a:rPr lang="de-CH" dirty="0">
                <a:latin typeface="Simplon Norm" panose="020B0500030000000000" pitchFamily="34" charset="77"/>
              </a:rPr>
              <a:t> au </a:t>
            </a:r>
            <a:r>
              <a:rPr lang="de-CH" dirty="0" err="1">
                <a:latin typeface="Simplon Norm" panose="020B0500030000000000" pitchFamily="34" charset="77"/>
              </a:rPr>
              <a:t>mémento</a:t>
            </a:r>
            <a:r>
              <a:rPr lang="de-CH" dirty="0">
                <a:latin typeface="Simplon Norm" panose="020B0500030000000000" pitchFamily="34" charset="77"/>
              </a:rPr>
              <a:t> «La </a:t>
            </a:r>
            <a:r>
              <a:rPr lang="de-CH" dirty="0" err="1">
                <a:latin typeface="Simplon Norm" panose="020B0500030000000000" pitchFamily="34" charset="77"/>
              </a:rPr>
              <a:t>préparation</a:t>
            </a:r>
            <a:r>
              <a:rPr lang="de-CH" dirty="0">
                <a:latin typeface="Simplon Norm" panose="020B0500030000000000" pitchFamily="34" charset="77"/>
              </a:rPr>
              <a:t> </a:t>
            </a:r>
            <a:r>
              <a:rPr lang="de-CH" dirty="0" err="1">
                <a:latin typeface="Simplon Norm" panose="020B0500030000000000" pitchFamily="34" charset="77"/>
              </a:rPr>
              <a:t>correcte</a:t>
            </a:r>
            <a:r>
              <a:rPr lang="de-CH" dirty="0">
                <a:latin typeface="Simplon Norm" panose="020B0500030000000000" pitchFamily="34" charset="77"/>
              </a:rPr>
              <a:t> des </a:t>
            </a:r>
            <a:r>
              <a:rPr lang="de-CH" dirty="0" err="1">
                <a:latin typeface="Simplon Norm" panose="020B0500030000000000" pitchFamily="34" charset="0"/>
              </a:rPr>
              <a:t>bois</a:t>
            </a:r>
            <a:r>
              <a:rPr lang="de-CH" dirty="0">
                <a:latin typeface="Simplon Norm" panose="020B0500030000000000" pitchFamily="34" charset="0"/>
              </a:rPr>
              <a:t> d’</a:t>
            </a:r>
            <a:r>
              <a:rPr lang="fr-CH" sz="1800" kern="100" dirty="0">
                <a:effectLst/>
                <a:latin typeface="Simplon Norm" panose="020B0500030000000000" pitchFamily="34" charset="0"/>
                <a:ea typeface="Calibri" panose="020F0502020204030204" pitchFamily="34" charset="0"/>
                <a:cs typeface="Calibri" panose="020F0502020204030204" pitchFamily="34" charset="0"/>
              </a:rPr>
              <a:t>œ</a:t>
            </a:r>
            <a:r>
              <a:rPr lang="de-CH" dirty="0" err="1">
                <a:latin typeface="Simplon Norm" panose="020B0500030000000000" pitchFamily="34" charset="0"/>
              </a:rPr>
              <a:t>uvre</a:t>
            </a:r>
            <a:r>
              <a:rPr lang="de-CH" dirty="0">
                <a:latin typeface="Simplon Norm" panose="020B0500030000000000" pitchFamily="34" charset="0"/>
              </a:rPr>
              <a:t> </a:t>
            </a:r>
            <a:r>
              <a:rPr lang="de-CH" dirty="0">
                <a:latin typeface="Simplon Norm" panose="020B0500030000000000" pitchFamily="34" charset="77"/>
              </a:rPr>
              <a:t>de </a:t>
            </a:r>
            <a:r>
              <a:rPr lang="de-CH" dirty="0" err="1">
                <a:latin typeface="Simplon Norm" panose="020B0500030000000000" pitchFamily="34" charset="77"/>
              </a:rPr>
              <a:t>feuillus</a:t>
            </a:r>
            <a:r>
              <a:rPr lang="de-CH" dirty="0">
                <a:latin typeface="Simplon Norm" panose="020B0500030000000000" pitchFamily="34" charset="77"/>
              </a:rPr>
              <a:t>»</a:t>
            </a:r>
          </a:p>
          <a:p>
            <a:pPr marL="1200150" lvl="2" indent="-285750">
              <a:buFont typeface="Arial" panose="020B0604020202020204" pitchFamily="34" charset="0"/>
              <a:buChar char="•"/>
            </a:pPr>
            <a:r>
              <a:rPr lang="fr-FR" dirty="0">
                <a:latin typeface="Simplon Norm" panose="020B0500030000000000" pitchFamily="34" charset="77"/>
              </a:rPr>
              <a:t>Connaître les assortiments de bois de feuillus</a:t>
            </a:r>
          </a:p>
          <a:p>
            <a:pPr marL="1200150" lvl="2" indent="-285750">
              <a:buFont typeface="Arial" panose="020B0604020202020204" pitchFamily="34" charset="0"/>
              <a:buChar char="•"/>
            </a:pPr>
            <a:r>
              <a:rPr lang="de-CH" dirty="0">
                <a:latin typeface="Simplon Norm"/>
              </a:rPr>
              <a:t>Evaluation autonome et </a:t>
            </a:r>
            <a:r>
              <a:rPr lang="de-CH" dirty="0" err="1">
                <a:latin typeface="Simplon Norm"/>
              </a:rPr>
              <a:t>préparation</a:t>
            </a:r>
            <a:r>
              <a:rPr lang="de-CH" dirty="0">
                <a:latin typeface="Simplon Norm"/>
              </a:rPr>
              <a:t> de </a:t>
            </a:r>
            <a:r>
              <a:rPr lang="de-CH" dirty="0" err="1">
                <a:latin typeface="Simplon Norm"/>
              </a:rPr>
              <a:t>bois</a:t>
            </a:r>
            <a:r>
              <a:rPr lang="de-CH" dirty="0">
                <a:latin typeface="Simplon Norm"/>
              </a:rPr>
              <a:t> </a:t>
            </a:r>
            <a:r>
              <a:rPr lang="de-CH" dirty="0">
                <a:latin typeface="Simplon Norm" panose="020B0500030000000000" pitchFamily="34" charset="0"/>
              </a:rPr>
              <a:t>d’</a:t>
            </a:r>
            <a:r>
              <a:rPr lang="fr-CH" sz="1800" kern="100" dirty="0">
                <a:effectLst/>
                <a:latin typeface="Simplon Norm" panose="020B0500030000000000" pitchFamily="34" charset="0"/>
                <a:ea typeface="Calibri" panose="020F0502020204030204" pitchFamily="34" charset="0"/>
                <a:cs typeface="Calibri" panose="020F0502020204030204" pitchFamily="34" charset="0"/>
              </a:rPr>
              <a:t>œ</a:t>
            </a:r>
            <a:r>
              <a:rPr lang="de-CH" dirty="0" err="1">
                <a:latin typeface="Simplon Norm" panose="020B0500030000000000" pitchFamily="34" charset="0"/>
              </a:rPr>
              <a:t>uvre</a:t>
            </a:r>
            <a:r>
              <a:rPr lang="de-CH" dirty="0">
                <a:latin typeface="Simplon Norm" panose="020B0500030000000000" pitchFamily="34" charset="0"/>
              </a:rPr>
              <a:t> (d</a:t>
            </a:r>
            <a:r>
              <a:rPr lang="de-CH" dirty="0">
                <a:latin typeface="Simplon Norm"/>
              </a:rPr>
              <a:t>e </a:t>
            </a:r>
            <a:r>
              <a:rPr lang="de-CH" dirty="0" err="1">
                <a:latin typeface="Simplon Norm"/>
              </a:rPr>
              <a:t>sciage</a:t>
            </a:r>
            <a:r>
              <a:rPr lang="de-CH" dirty="0">
                <a:latin typeface="Simplon Norm"/>
              </a:rPr>
              <a:t>) de </a:t>
            </a:r>
            <a:r>
              <a:rPr lang="de-CH" dirty="0" err="1">
                <a:latin typeface="Simplon Norm"/>
              </a:rPr>
              <a:t>feuillus</a:t>
            </a:r>
            <a:endParaRPr lang="de-CH" dirty="0">
              <a:latin typeface="Simplon Norm"/>
            </a:endParaRPr>
          </a:p>
          <a:p>
            <a:pPr marL="1200150" lvl="2" indent="-285750">
              <a:buFont typeface="Arial" panose="020B0604020202020204" pitchFamily="34" charset="0"/>
              <a:buChar char="•"/>
            </a:pPr>
            <a:r>
              <a:rPr lang="fr-FR" kern="0" spc="-30" dirty="0">
                <a:latin typeface="Simplon Norm" panose="020B0500030000000000" pitchFamily="34" charset="77"/>
              </a:rPr>
              <a:t>Emploi des outils, de la brochure et, le cas échéant, des «Usages suisses du commerce du bois brut»</a:t>
            </a:r>
          </a:p>
          <a:p>
            <a:pPr lvl="2"/>
            <a:br>
              <a:rPr lang="fr-FR" kern="0" spc="-30" dirty="0">
                <a:latin typeface="Simplon Norm" panose="020B0500030000000000" pitchFamily="34" charset="77"/>
              </a:rPr>
            </a:br>
            <a:r>
              <a:rPr lang="de-CH" dirty="0">
                <a:latin typeface="Simplon Norm" panose="020B0500030000000000" pitchFamily="34" charset="77"/>
              </a:rPr>
              <a:t>		</a:t>
            </a:r>
          </a:p>
          <a:p>
            <a:r>
              <a:rPr lang="de-CH" b="1" dirty="0">
                <a:latin typeface="Simplon Norm Bold" panose="020B0500030000000000" pitchFamily="34" charset="77"/>
              </a:rPr>
              <a:t>	</a:t>
            </a:r>
            <a:r>
              <a:rPr lang="de-CH" b="1" dirty="0" err="1">
                <a:latin typeface="Simplon Norm Bold" panose="020B0500030000000000" pitchFamily="34" charset="77"/>
              </a:rPr>
              <a:t>Emporter</a:t>
            </a:r>
            <a:r>
              <a:rPr lang="de-CH" b="1" dirty="0">
                <a:latin typeface="Simplon Norm Bold" panose="020B0500030000000000" pitchFamily="34" charset="77"/>
              </a:rPr>
              <a:t> </a:t>
            </a:r>
            <a:r>
              <a:rPr lang="de-CH" b="1" dirty="0" err="1">
                <a:latin typeface="Simplon Norm Bold" panose="020B0500030000000000" pitchFamily="34" charset="77"/>
              </a:rPr>
              <a:t>sur</a:t>
            </a:r>
            <a:r>
              <a:rPr lang="de-CH" b="1" dirty="0">
                <a:latin typeface="Simplon Norm Bold" panose="020B0500030000000000" pitchFamily="34" charset="77"/>
              </a:rPr>
              <a:t> </a:t>
            </a:r>
            <a:r>
              <a:rPr lang="de-CH" b="1" dirty="0" err="1">
                <a:latin typeface="Simplon Norm Bold" panose="020B0500030000000000" pitchFamily="34" charset="77"/>
              </a:rPr>
              <a:t>soi</a:t>
            </a:r>
            <a:r>
              <a:rPr lang="de-CH" b="1" dirty="0">
                <a:latin typeface="Simplon Norm Bold" panose="020B0500030000000000" pitchFamily="34" charset="77"/>
              </a:rPr>
              <a:t>: </a:t>
            </a:r>
            <a:r>
              <a:rPr lang="fr-FR" dirty="0">
                <a:latin typeface="Simplon Norm" panose="020B0500030000000000" pitchFamily="34" charset="77"/>
              </a:rPr>
              <a:t>matériel pour notes, «Usages suisses du commerce du bois brut» (si disponibles)</a:t>
            </a:r>
            <a:endParaRPr lang="de-CH" dirty="0">
              <a:latin typeface="Simplon Norm" panose="020B0500030000000000" pitchFamily="34" charset="77"/>
            </a:endParaRPr>
          </a:p>
          <a:p>
            <a:r>
              <a:rPr lang="de-CH" dirty="0">
                <a:latin typeface="Simplon Norm" panose="020B0500030000000000" pitchFamily="34" charset="77"/>
              </a:rPr>
              <a:t> </a:t>
            </a:r>
          </a:p>
          <a:p>
            <a:endParaRPr lang="de-CH" dirty="0">
              <a:latin typeface="Simplon Norm" panose="020B0500030000000000" pitchFamily="34" charset="77"/>
            </a:endParaRPr>
          </a:p>
        </p:txBody>
      </p:sp>
      <p:pic>
        <p:nvPicPr>
          <p:cNvPr id="7" name="Grafik 6">
            <a:extLst>
              <a:ext uri="{FF2B5EF4-FFF2-40B4-BE49-F238E27FC236}">
                <a16:creationId xmlns:a16="http://schemas.microsoft.com/office/drawing/2014/main" id="{B0E10361-E041-FBF2-DEA9-2DD584C3E4F2}"/>
              </a:ext>
            </a:extLst>
          </p:cNvPr>
          <p:cNvPicPr>
            <a:picLocks noChangeAspect="1"/>
          </p:cNvPicPr>
          <p:nvPr/>
        </p:nvPicPr>
        <p:blipFill>
          <a:blip r:embed="rId3"/>
          <a:stretch>
            <a:fillRect/>
          </a:stretch>
        </p:blipFill>
        <p:spPr>
          <a:xfrm>
            <a:off x="415898" y="1267533"/>
            <a:ext cx="550119" cy="295316"/>
          </a:xfrm>
          <a:prstGeom prst="rect">
            <a:avLst/>
          </a:prstGeom>
        </p:spPr>
      </p:pic>
      <p:pic>
        <p:nvPicPr>
          <p:cNvPr id="8" name="Grafik 7">
            <a:extLst>
              <a:ext uri="{FF2B5EF4-FFF2-40B4-BE49-F238E27FC236}">
                <a16:creationId xmlns:a16="http://schemas.microsoft.com/office/drawing/2014/main" id="{94754C94-FAFB-4869-0209-3D7F61719C8A}"/>
              </a:ext>
            </a:extLst>
          </p:cNvPr>
          <p:cNvPicPr>
            <a:picLocks noChangeAspect="1"/>
          </p:cNvPicPr>
          <p:nvPr/>
        </p:nvPicPr>
        <p:blipFill>
          <a:blip r:embed="rId4"/>
          <a:stretch>
            <a:fillRect/>
          </a:stretch>
        </p:blipFill>
        <p:spPr>
          <a:xfrm>
            <a:off x="555933" y="2039180"/>
            <a:ext cx="270047" cy="389491"/>
          </a:xfrm>
          <a:prstGeom prst="rect">
            <a:avLst/>
          </a:prstGeom>
        </p:spPr>
      </p:pic>
      <p:pic>
        <p:nvPicPr>
          <p:cNvPr id="9" name="Grafik 8">
            <a:extLst>
              <a:ext uri="{FF2B5EF4-FFF2-40B4-BE49-F238E27FC236}">
                <a16:creationId xmlns:a16="http://schemas.microsoft.com/office/drawing/2014/main" id="{0D7D595A-9677-8447-5611-332BC2A64CB3}"/>
              </a:ext>
            </a:extLst>
          </p:cNvPr>
          <p:cNvPicPr>
            <a:picLocks noChangeAspect="1"/>
          </p:cNvPicPr>
          <p:nvPr/>
        </p:nvPicPr>
        <p:blipFill>
          <a:blip r:embed="rId5"/>
          <a:stretch>
            <a:fillRect/>
          </a:stretch>
        </p:blipFill>
        <p:spPr>
          <a:xfrm>
            <a:off x="495029" y="2581018"/>
            <a:ext cx="391854" cy="431882"/>
          </a:xfrm>
          <a:prstGeom prst="rect">
            <a:avLst/>
          </a:prstGeom>
        </p:spPr>
      </p:pic>
      <p:pic>
        <p:nvPicPr>
          <p:cNvPr id="10" name="Grafik 9">
            <a:extLst>
              <a:ext uri="{FF2B5EF4-FFF2-40B4-BE49-F238E27FC236}">
                <a16:creationId xmlns:a16="http://schemas.microsoft.com/office/drawing/2014/main" id="{C09AC1EE-EDEF-B719-166D-1112C94BB6A1}"/>
              </a:ext>
            </a:extLst>
          </p:cNvPr>
          <p:cNvPicPr>
            <a:picLocks noChangeAspect="1"/>
          </p:cNvPicPr>
          <p:nvPr/>
        </p:nvPicPr>
        <p:blipFill>
          <a:blip r:embed="rId6"/>
          <a:stretch>
            <a:fillRect/>
          </a:stretch>
        </p:blipFill>
        <p:spPr>
          <a:xfrm>
            <a:off x="547573" y="3168837"/>
            <a:ext cx="351185" cy="350322"/>
          </a:xfrm>
          <a:prstGeom prst="rect">
            <a:avLst/>
          </a:prstGeom>
        </p:spPr>
      </p:pic>
      <p:pic>
        <p:nvPicPr>
          <p:cNvPr id="11" name="Grafik 10">
            <a:extLst>
              <a:ext uri="{FF2B5EF4-FFF2-40B4-BE49-F238E27FC236}">
                <a16:creationId xmlns:a16="http://schemas.microsoft.com/office/drawing/2014/main" id="{2001A680-61AD-C586-F6AD-369A4BF67126}"/>
              </a:ext>
            </a:extLst>
          </p:cNvPr>
          <p:cNvPicPr>
            <a:picLocks noChangeAspect="1"/>
          </p:cNvPicPr>
          <p:nvPr/>
        </p:nvPicPr>
        <p:blipFill>
          <a:blip r:embed="rId7"/>
          <a:stretch>
            <a:fillRect/>
          </a:stretch>
        </p:blipFill>
        <p:spPr>
          <a:xfrm>
            <a:off x="430849" y="3688840"/>
            <a:ext cx="503822" cy="411601"/>
          </a:xfrm>
          <a:prstGeom prst="rect">
            <a:avLst/>
          </a:prstGeom>
        </p:spPr>
      </p:pic>
      <p:pic>
        <p:nvPicPr>
          <p:cNvPr id="12" name="Grafik 11">
            <a:extLst>
              <a:ext uri="{FF2B5EF4-FFF2-40B4-BE49-F238E27FC236}">
                <a16:creationId xmlns:a16="http://schemas.microsoft.com/office/drawing/2014/main" id="{84B1634C-106C-35C1-EF7D-F64AF7B10F99}"/>
              </a:ext>
            </a:extLst>
          </p:cNvPr>
          <p:cNvPicPr>
            <a:picLocks noChangeAspect="1"/>
          </p:cNvPicPr>
          <p:nvPr/>
        </p:nvPicPr>
        <p:blipFill>
          <a:blip r:embed="rId8"/>
          <a:stretch>
            <a:fillRect/>
          </a:stretch>
        </p:blipFill>
        <p:spPr>
          <a:xfrm>
            <a:off x="531446" y="5915451"/>
            <a:ext cx="430455" cy="335721"/>
          </a:xfrm>
          <a:prstGeom prst="rect">
            <a:avLst/>
          </a:prstGeom>
        </p:spPr>
      </p:pic>
    </p:spTree>
    <p:extLst>
      <p:ext uri="{BB962C8B-B14F-4D97-AF65-F5344CB8AC3E}">
        <p14:creationId xmlns:p14="http://schemas.microsoft.com/office/powerpoint/2010/main" val="3198592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D4F55C8-9C6E-48B2-CC85-0DEA11127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740" y="17298"/>
            <a:ext cx="10260825" cy="6833722"/>
          </a:xfrm>
          <a:prstGeom prst="rect">
            <a:avLst/>
          </a:prstGeom>
        </p:spPr>
      </p:pic>
    </p:spTree>
    <p:extLst>
      <p:ext uri="{BB962C8B-B14F-4D97-AF65-F5344CB8AC3E}">
        <p14:creationId xmlns:p14="http://schemas.microsoft.com/office/powerpoint/2010/main" val="1085234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F48E688-023A-C6E0-3860-50DFB97B9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41" y="0"/>
            <a:ext cx="10094757" cy="6858000"/>
          </a:xfrm>
          <a:prstGeom prst="rect">
            <a:avLst/>
          </a:prstGeom>
        </p:spPr>
      </p:pic>
    </p:spTree>
    <p:extLst>
      <p:ext uri="{BB962C8B-B14F-4D97-AF65-F5344CB8AC3E}">
        <p14:creationId xmlns:p14="http://schemas.microsoft.com/office/powerpoint/2010/main" val="3718614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FD0D7B-3FE3-EE70-E8C8-2614DDFC00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5215" y="438150"/>
            <a:ext cx="3808260" cy="5704429"/>
          </a:xfrm>
          <a:prstGeom prst="rect">
            <a:avLst/>
          </a:prstGeom>
        </p:spPr>
      </p:pic>
      <p:pic>
        <p:nvPicPr>
          <p:cNvPr id="6" name="Grafik 5" descr="Ein Bild, das hölzern, Holz, Planke, Holzarbeiten enthält.&#10;&#10;Automatisch generierte Beschreibung">
            <a:extLst>
              <a:ext uri="{FF2B5EF4-FFF2-40B4-BE49-F238E27FC236}">
                <a16:creationId xmlns:a16="http://schemas.microsoft.com/office/drawing/2014/main" id="{47E204E1-7BFF-22C9-99D0-B549BFC29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0540" y="438150"/>
            <a:ext cx="4278322" cy="5704429"/>
          </a:xfrm>
          <a:prstGeom prst="rect">
            <a:avLst/>
          </a:prstGeom>
        </p:spPr>
      </p:pic>
    </p:spTree>
    <p:extLst>
      <p:ext uri="{BB962C8B-B14F-4D97-AF65-F5344CB8AC3E}">
        <p14:creationId xmlns:p14="http://schemas.microsoft.com/office/powerpoint/2010/main" val="1743219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FD0D7B-3FE3-EE70-E8C8-2614DDFC00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7713" y="1459110"/>
            <a:ext cx="5253038" cy="3939778"/>
          </a:xfrm>
          <a:prstGeom prst="rect">
            <a:avLst/>
          </a:prstGeom>
        </p:spPr>
      </p:pic>
      <p:sp>
        <p:nvSpPr>
          <p:cNvPr id="5" name="Rechteck 4">
            <a:extLst>
              <a:ext uri="{FF2B5EF4-FFF2-40B4-BE49-F238E27FC236}">
                <a16:creationId xmlns:a16="http://schemas.microsoft.com/office/drawing/2014/main" id="{04DE71BB-D989-8370-30AF-4E2580107E37}"/>
              </a:ext>
            </a:extLst>
          </p:cNvPr>
          <p:cNvSpPr/>
          <p:nvPr/>
        </p:nvSpPr>
        <p:spPr>
          <a:xfrm>
            <a:off x="6786563" y="438150"/>
            <a:ext cx="4486276" cy="59816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feld 3">
            <a:extLst>
              <a:ext uri="{FF2B5EF4-FFF2-40B4-BE49-F238E27FC236}">
                <a16:creationId xmlns:a16="http://schemas.microsoft.com/office/drawing/2014/main" id="{5FA09580-4CF9-C001-6670-78C270E58909}"/>
              </a:ext>
            </a:extLst>
          </p:cNvPr>
          <p:cNvSpPr txBox="1"/>
          <p:nvPr/>
        </p:nvSpPr>
        <p:spPr>
          <a:xfrm>
            <a:off x="7615238" y="3059667"/>
            <a:ext cx="3362324" cy="646331"/>
          </a:xfrm>
          <a:prstGeom prst="rect">
            <a:avLst/>
          </a:prstGeom>
          <a:noFill/>
        </p:spPr>
        <p:txBody>
          <a:bodyPr wrap="square" rtlCol="0">
            <a:spAutoFit/>
          </a:bodyPr>
          <a:lstStyle/>
          <a:p>
            <a:r>
              <a:rPr lang="de-CH" dirty="0" err="1">
                <a:latin typeface="Simplon Norm" panose="020B0500030000000000" pitchFamily="34" charset="0"/>
              </a:rPr>
              <a:t>Grume</a:t>
            </a:r>
            <a:r>
              <a:rPr lang="de-CH" dirty="0">
                <a:latin typeface="Simplon Norm" panose="020B0500030000000000" pitchFamily="34" charset="0"/>
              </a:rPr>
              <a:t> de </a:t>
            </a:r>
            <a:r>
              <a:rPr lang="de-CH" dirty="0" err="1">
                <a:latin typeface="Simplon Norm" panose="020B0500030000000000" pitchFamily="34" charset="0"/>
              </a:rPr>
              <a:t>frêne</a:t>
            </a:r>
            <a:r>
              <a:rPr lang="de-CH" dirty="0">
                <a:latin typeface="Simplon Norm" panose="020B0500030000000000" pitchFamily="34" charset="0"/>
              </a:rPr>
              <a:t> </a:t>
            </a:r>
            <a:r>
              <a:rPr lang="de-CH" dirty="0" err="1">
                <a:latin typeface="Simplon Norm" panose="020B0500030000000000" pitchFamily="34" charset="0"/>
              </a:rPr>
              <a:t>avec</a:t>
            </a:r>
            <a:r>
              <a:rPr lang="de-CH" dirty="0">
                <a:latin typeface="Simplon Norm" panose="020B0500030000000000" pitchFamily="34" charset="0"/>
              </a:rPr>
              <a:t> </a:t>
            </a:r>
            <a:r>
              <a:rPr lang="de-CH" dirty="0" err="1">
                <a:latin typeface="Simplon Norm" panose="020B0500030000000000" pitchFamily="34" charset="0"/>
              </a:rPr>
              <a:t>fentes</a:t>
            </a:r>
            <a:br>
              <a:rPr lang="de-CH" dirty="0">
                <a:latin typeface="Simplon Norm" panose="020B0500030000000000" pitchFamily="34" charset="0"/>
              </a:rPr>
            </a:br>
            <a:r>
              <a:rPr lang="de-CH" dirty="0">
                <a:latin typeface="Simplon Norm" panose="020B0500030000000000" pitchFamily="34" charset="0"/>
              </a:rPr>
              <a:t>de c</a:t>
            </a:r>
            <a:r>
              <a:rPr lang="fr-CH" sz="1800" kern="100" dirty="0">
                <a:effectLst/>
                <a:latin typeface="Simplon Norm" panose="020B0500030000000000" pitchFamily="34" charset="0"/>
                <a:ea typeface="Calibri" panose="020F0502020204030204" pitchFamily="34" charset="0"/>
                <a:cs typeface="Calibri" panose="020F0502020204030204" pitchFamily="34" charset="0"/>
              </a:rPr>
              <a:t>œ</a:t>
            </a:r>
            <a:r>
              <a:rPr lang="de-CH" dirty="0" err="1">
                <a:latin typeface="Simplon Norm" panose="020B0500030000000000" pitchFamily="34" charset="0"/>
              </a:rPr>
              <a:t>ur</a:t>
            </a:r>
            <a:r>
              <a:rPr lang="de-CH" dirty="0">
                <a:latin typeface="Simplon Norm" panose="020B0500030000000000" pitchFamily="34" charset="0"/>
              </a:rPr>
              <a:t> </a:t>
            </a:r>
            <a:r>
              <a:rPr lang="de-CH" dirty="0" err="1">
                <a:latin typeface="Simplon Norm" panose="020B0500030000000000" pitchFamily="34" charset="0"/>
              </a:rPr>
              <a:t>croisées</a:t>
            </a:r>
            <a:endParaRPr lang="de-CH" dirty="0">
              <a:latin typeface="Simplon Norm" panose="020B0500030000000000" pitchFamily="34" charset="0"/>
            </a:endParaRPr>
          </a:p>
        </p:txBody>
      </p:sp>
    </p:spTree>
    <p:extLst>
      <p:ext uri="{BB962C8B-B14F-4D97-AF65-F5344CB8AC3E}">
        <p14:creationId xmlns:p14="http://schemas.microsoft.com/office/powerpoint/2010/main" val="154541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48D650F-4EE9-7A66-EDAB-E7356D973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172" y="0"/>
            <a:ext cx="9977056" cy="6858000"/>
          </a:xfrm>
          <a:prstGeom prst="rect">
            <a:avLst/>
          </a:prstGeom>
        </p:spPr>
      </p:pic>
    </p:spTree>
    <p:extLst>
      <p:ext uri="{BB962C8B-B14F-4D97-AF65-F5344CB8AC3E}">
        <p14:creationId xmlns:p14="http://schemas.microsoft.com/office/powerpoint/2010/main" val="87009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2FE4515-FA6C-6F59-53EE-89BE8359C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442" y="0"/>
            <a:ext cx="10094756" cy="6858000"/>
          </a:xfrm>
          <a:prstGeom prst="rect">
            <a:avLst/>
          </a:prstGeom>
        </p:spPr>
      </p:pic>
    </p:spTree>
    <p:extLst>
      <p:ext uri="{BB962C8B-B14F-4D97-AF65-F5344CB8AC3E}">
        <p14:creationId xmlns:p14="http://schemas.microsoft.com/office/powerpoint/2010/main" val="2204811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FD0D7B-3FE3-EE70-E8C8-2614DDFC00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9113" y="438150"/>
            <a:ext cx="5329239" cy="2664619"/>
          </a:xfrm>
          <a:prstGeom prst="rect">
            <a:avLst/>
          </a:prstGeom>
        </p:spPr>
      </p:pic>
      <p:pic>
        <p:nvPicPr>
          <p:cNvPr id="2" name="Grafik 1">
            <a:extLst>
              <a:ext uri="{FF2B5EF4-FFF2-40B4-BE49-F238E27FC236}">
                <a16:creationId xmlns:a16="http://schemas.microsoft.com/office/drawing/2014/main" id="{D553D872-1695-8FED-90A3-7A79B30649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47347" y="438150"/>
            <a:ext cx="3000375" cy="5334000"/>
          </a:xfrm>
          <a:prstGeom prst="rect">
            <a:avLst/>
          </a:prstGeom>
        </p:spPr>
      </p:pic>
      <p:pic>
        <p:nvPicPr>
          <p:cNvPr id="6" name="Grafik 5">
            <a:extLst>
              <a:ext uri="{FF2B5EF4-FFF2-40B4-BE49-F238E27FC236}">
                <a16:creationId xmlns:a16="http://schemas.microsoft.com/office/drawing/2014/main" id="{82B41156-1539-60B5-F840-D9C0976164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5400000">
            <a:off x="1019324" y="2770140"/>
            <a:ext cx="3001267" cy="4001690"/>
          </a:xfrm>
          <a:prstGeom prst="rect">
            <a:avLst/>
          </a:prstGeom>
        </p:spPr>
      </p:pic>
      <p:sp>
        <p:nvSpPr>
          <p:cNvPr id="7" name="Textfeld 6">
            <a:extLst>
              <a:ext uri="{FF2B5EF4-FFF2-40B4-BE49-F238E27FC236}">
                <a16:creationId xmlns:a16="http://schemas.microsoft.com/office/drawing/2014/main" id="{B55B4DDF-61B4-8498-DB22-6D6262A32FF7}"/>
              </a:ext>
            </a:extLst>
          </p:cNvPr>
          <p:cNvSpPr txBox="1"/>
          <p:nvPr/>
        </p:nvSpPr>
        <p:spPr>
          <a:xfrm>
            <a:off x="5938837" y="6155293"/>
            <a:ext cx="4986337" cy="369332"/>
          </a:xfrm>
          <a:prstGeom prst="rect">
            <a:avLst/>
          </a:prstGeom>
          <a:noFill/>
        </p:spPr>
        <p:txBody>
          <a:bodyPr wrap="square" rtlCol="0">
            <a:spAutoFit/>
          </a:bodyPr>
          <a:lstStyle/>
          <a:p>
            <a:r>
              <a:rPr lang="de-CH" dirty="0" err="1"/>
              <a:t>Riegelmasserung</a:t>
            </a:r>
            <a:r>
              <a:rPr lang="de-CH" dirty="0"/>
              <a:t> beim Bergahorn erkennen</a:t>
            </a:r>
          </a:p>
        </p:txBody>
      </p:sp>
    </p:spTree>
    <p:extLst>
      <p:ext uri="{BB962C8B-B14F-4D97-AF65-F5344CB8AC3E}">
        <p14:creationId xmlns:p14="http://schemas.microsoft.com/office/powerpoint/2010/main" val="3941415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elände, Holz, Planke, Beton enthält.&#10;&#10;Automatisch generierte Beschreibung">
            <a:extLst>
              <a:ext uri="{FF2B5EF4-FFF2-40B4-BE49-F238E27FC236}">
                <a16:creationId xmlns:a16="http://schemas.microsoft.com/office/drawing/2014/main" id="{526B6533-110A-C67F-0E15-0A859F04D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9527" y="-2667000"/>
            <a:ext cx="6872941" cy="12192002"/>
          </a:xfrm>
          <a:prstGeom prst="rect">
            <a:avLst/>
          </a:prstGeom>
        </p:spPr>
      </p:pic>
    </p:spTree>
    <p:extLst>
      <p:ext uri="{BB962C8B-B14F-4D97-AF65-F5344CB8AC3E}">
        <p14:creationId xmlns:p14="http://schemas.microsoft.com/office/powerpoint/2010/main" val="3141639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EA6D00F-B608-8245-C28A-7F3072576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014" y="293167"/>
            <a:ext cx="9681482" cy="5929000"/>
          </a:xfrm>
          <a:prstGeom prst="rect">
            <a:avLst/>
          </a:prstGeom>
        </p:spPr>
      </p:pic>
    </p:spTree>
    <p:extLst>
      <p:ext uri="{BB962C8B-B14F-4D97-AF65-F5344CB8AC3E}">
        <p14:creationId xmlns:p14="http://schemas.microsoft.com/office/powerpoint/2010/main" val="3235670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C006C3C-3DCF-DF16-E2D8-9C673790B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907" y="-10943"/>
            <a:ext cx="9747377" cy="6868943"/>
          </a:xfrm>
          <a:prstGeom prst="rect">
            <a:avLst/>
          </a:prstGeom>
        </p:spPr>
      </p:pic>
    </p:spTree>
    <p:extLst>
      <p:ext uri="{BB962C8B-B14F-4D97-AF65-F5344CB8AC3E}">
        <p14:creationId xmlns:p14="http://schemas.microsoft.com/office/powerpoint/2010/main" val="336231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EA6A66E5-0CA5-EB8A-6061-F889FE22D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84907"/>
          </a:xfrm>
          <a:prstGeom prst="rect">
            <a:avLst/>
          </a:prstGeom>
        </p:spPr>
      </p:pic>
      <p:sp>
        <p:nvSpPr>
          <p:cNvPr id="11" name="ZoneTexte 10">
            <a:extLst>
              <a:ext uri="{FF2B5EF4-FFF2-40B4-BE49-F238E27FC236}">
                <a16:creationId xmlns:a16="http://schemas.microsoft.com/office/drawing/2014/main" id="{2EA7B678-040E-7F9A-6705-EFB9B4BBD4A9}"/>
              </a:ext>
            </a:extLst>
          </p:cNvPr>
          <p:cNvSpPr txBox="1"/>
          <p:nvPr/>
        </p:nvSpPr>
        <p:spPr>
          <a:xfrm>
            <a:off x="7220373" y="227913"/>
            <a:ext cx="4795520" cy="400110"/>
          </a:xfrm>
          <a:prstGeom prst="rect">
            <a:avLst/>
          </a:prstGeom>
          <a:noFill/>
        </p:spPr>
        <p:txBody>
          <a:bodyPr wrap="square" rtlCol="0">
            <a:spAutoFit/>
          </a:bodyPr>
          <a:lstStyle/>
          <a:p>
            <a:pPr algn="r"/>
            <a:r>
              <a:rPr lang="fr-CH" sz="1000" dirty="0">
                <a:solidFill>
                  <a:schemeClr val="bg1"/>
                </a:solidFill>
              </a:rPr>
              <a:t>Données: Office fédéral de la statistique (OFS),</a:t>
            </a:r>
            <a:br>
              <a:rPr lang="fr-CH" sz="1000" dirty="0">
                <a:solidFill>
                  <a:schemeClr val="bg1"/>
                </a:solidFill>
              </a:rPr>
            </a:br>
            <a:r>
              <a:rPr lang="fr-CH" sz="1000" dirty="0">
                <a:solidFill>
                  <a:schemeClr val="bg1"/>
                </a:solidFill>
              </a:rPr>
              <a:t>Statistique de poche 2021</a:t>
            </a:r>
          </a:p>
        </p:txBody>
      </p:sp>
    </p:spTree>
    <p:extLst>
      <p:ext uri="{BB962C8B-B14F-4D97-AF65-F5344CB8AC3E}">
        <p14:creationId xmlns:p14="http://schemas.microsoft.com/office/powerpoint/2010/main" val="3024407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FD0D7B-3FE3-EE70-E8C8-2614DDFC00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5400000">
            <a:off x="117762" y="1239548"/>
            <a:ext cx="5871047" cy="4268250"/>
          </a:xfrm>
          <a:prstGeom prst="rect">
            <a:avLst/>
          </a:prstGeom>
        </p:spPr>
      </p:pic>
      <p:sp>
        <p:nvSpPr>
          <p:cNvPr id="5" name="Rechteck 4">
            <a:extLst>
              <a:ext uri="{FF2B5EF4-FFF2-40B4-BE49-F238E27FC236}">
                <a16:creationId xmlns:a16="http://schemas.microsoft.com/office/drawing/2014/main" id="{04DE71BB-D989-8370-30AF-4E2580107E37}"/>
              </a:ext>
            </a:extLst>
          </p:cNvPr>
          <p:cNvSpPr/>
          <p:nvPr/>
        </p:nvSpPr>
        <p:spPr>
          <a:xfrm>
            <a:off x="6786563" y="438150"/>
            <a:ext cx="4486276" cy="59816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feld 3">
            <a:extLst>
              <a:ext uri="{FF2B5EF4-FFF2-40B4-BE49-F238E27FC236}">
                <a16:creationId xmlns:a16="http://schemas.microsoft.com/office/drawing/2014/main" id="{5FA09580-4CF9-C001-6670-78C270E58909}"/>
              </a:ext>
            </a:extLst>
          </p:cNvPr>
          <p:cNvSpPr txBox="1"/>
          <p:nvPr/>
        </p:nvSpPr>
        <p:spPr>
          <a:xfrm>
            <a:off x="7510463" y="3069191"/>
            <a:ext cx="3362324" cy="369332"/>
          </a:xfrm>
          <a:prstGeom prst="rect">
            <a:avLst/>
          </a:prstGeom>
          <a:noFill/>
        </p:spPr>
        <p:txBody>
          <a:bodyPr wrap="square" rtlCol="0">
            <a:spAutoFit/>
          </a:bodyPr>
          <a:lstStyle/>
          <a:p>
            <a:r>
              <a:rPr lang="de-CH" dirty="0"/>
              <a:t>Eichenbrett mit Metalleinschluss</a:t>
            </a:r>
          </a:p>
        </p:txBody>
      </p:sp>
      <p:pic>
        <p:nvPicPr>
          <p:cNvPr id="6" name="Grafik 5" descr="Ein Bild, das Farbe, Kunst enthält.&#10;&#10;Automatisch generierte Beschreibung">
            <a:extLst>
              <a:ext uri="{FF2B5EF4-FFF2-40B4-BE49-F238E27FC236}">
                <a16:creationId xmlns:a16="http://schemas.microsoft.com/office/drawing/2014/main" id="{7F88B788-C430-2EF6-FA3A-F839125BC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563" y="438149"/>
            <a:ext cx="4486276" cy="5981357"/>
          </a:xfrm>
          <a:prstGeom prst="rect">
            <a:avLst/>
          </a:prstGeom>
        </p:spPr>
      </p:pic>
    </p:spTree>
    <p:extLst>
      <p:ext uri="{BB962C8B-B14F-4D97-AF65-F5344CB8AC3E}">
        <p14:creationId xmlns:p14="http://schemas.microsoft.com/office/powerpoint/2010/main" val="350486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FEE9C12-63C8-77A4-170A-B43CDE903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541" y="321087"/>
            <a:ext cx="9769378" cy="6153132"/>
          </a:xfrm>
          <a:prstGeom prst="rect">
            <a:avLst/>
          </a:prstGeom>
        </p:spPr>
      </p:pic>
    </p:spTree>
    <p:extLst>
      <p:ext uri="{BB962C8B-B14F-4D97-AF65-F5344CB8AC3E}">
        <p14:creationId xmlns:p14="http://schemas.microsoft.com/office/powerpoint/2010/main" val="896471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B35FAE-9216-6D64-89BF-A26CA8CB3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032" y="0"/>
            <a:ext cx="9729887" cy="6858001"/>
          </a:xfrm>
          <a:prstGeom prst="rect">
            <a:avLst/>
          </a:prstGeom>
        </p:spPr>
      </p:pic>
    </p:spTree>
    <p:extLst>
      <p:ext uri="{BB962C8B-B14F-4D97-AF65-F5344CB8AC3E}">
        <p14:creationId xmlns:p14="http://schemas.microsoft.com/office/powerpoint/2010/main" val="965380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C0B2B51-BEA5-6390-AA8B-11A3EFE9B1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8" y="24037"/>
            <a:ext cx="10106288" cy="6833961"/>
          </a:xfrm>
          <a:prstGeom prst="rect">
            <a:avLst/>
          </a:prstGeom>
        </p:spPr>
      </p:pic>
      <p:sp>
        <p:nvSpPr>
          <p:cNvPr id="2" name="Rechteck 1">
            <a:extLst>
              <a:ext uri="{FF2B5EF4-FFF2-40B4-BE49-F238E27FC236}">
                <a16:creationId xmlns:a16="http://schemas.microsoft.com/office/drawing/2014/main" id="{7B98796E-13EF-DDDB-7755-12C68D2827E7}"/>
              </a:ext>
            </a:extLst>
          </p:cNvPr>
          <p:cNvSpPr/>
          <p:nvPr/>
        </p:nvSpPr>
        <p:spPr>
          <a:xfrm>
            <a:off x="6964739" y="234926"/>
            <a:ext cx="4838700" cy="1838325"/>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Ici peuvent figurer les coordonnées</a:t>
            </a:r>
            <a:br>
              <a:rPr lang="fr-FR" dirty="0"/>
            </a:br>
            <a:r>
              <a:rPr lang="fr-FR" dirty="0"/>
              <a:t>de votre partenaire dans votre région</a:t>
            </a:r>
            <a:endParaRPr lang="de-CH" dirty="0"/>
          </a:p>
        </p:txBody>
      </p:sp>
    </p:spTree>
    <p:extLst>
      <p:ext uri="{BB962C8B-B14F-4D97-AF65-F5344CB8AC3E}">
        <p14:creationId xmlns:p14="http://schemas.microsoft.com/office/powerpoint/2010/main" val="1172056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Boden, Im Haus, Gebäude, Wand enthält.&#10;&#10;Automatisch generierte Beschreibung">
            <a:extLst>
              <a:ext uri="{FF2B5EF4-FFF2-40B4-BE49-F238E27FC236}">
                <a16:creationId xmlns:a16="http://schemas.microsoft.com/office/drawing/2014/main" id="{293BFC74-DF7F-08C8-2B92-365BB99EA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784577"/>
            <a:ext cx="12230100" cy="7882683"/>
          </a:xfrm>
          <a:prstGeom prst="rect">
            <a:avLst/>
          </a:prstGeom>
        </p:spPr>
      </p:pic>
      <p:sp>
        <p:nvSpPr>
          <p:cNvPr id="6" name="Textfeld 5">
            <a:extLst>
              <a:ext uri="{FF2B5EF4-FFF2-40B4-BE49-F238E27FC236}">
                <a16:creationId xmlns:a16="http://schemas.microsoft.com/office/drawing/2014/main" id="{E28C2C05-D662-6AB6-3CF2-AB6D49DFAB84}"/>
              </a:ext>
            </a:extLst>
          </p:cNvPr>
          <p:cNvSpPr txBox="1"/>
          <p:nvPr/>
        </p:nvSpPr>
        <p:spPr>
          <a:xfrm>
            <a:off x="216528" y="5673411"/>
            <a:ext cx="10040293" cy="1077218"/>
          </a:xfrm>
          <a:prstGeom prst="rect">
            <a:avLst/>
          </a:prstGeom>
          <a:noFill/>
        </p:spPr>
        <p:txBody>
          <a:bodyPr wrap="square" rtlCol="0">
            <a:spAutoFit/>
          </a:bodyPr>
          <a:lstStyle/>
          <a:p>
            <a:r>
              <a:rPr lang="de-CH" sz="3200" dirty="0" err="1"/>
              <a:t>Produits</a:t>
            </a:r>
            <a:r>
              <a:rPr lang="de-CH" sz="3200" dirty="0"/>
              <a:t> en </a:t>
            </a:r>
            <a:r>
              <a:rPr lang="de-CH" sz="3200" dirty="0" err="1"/>
              <a:t>bois</a:t>
            </a:r>
            <a:r>
              <a:rPr lang="de-CH" sz="3200" dirty="0"/>
              <a:t> de </a:t>
            </a:r>
            <a:r>
              <a:rPr lang="de-CH" sz="3200" dirty="0" err="1"/>
              <a:t>feuillus</a:t>
            </a:r>
            <a:endParaRPr lang="de-CH" sz="3200" dirty="0"/>
          </a:p>
          <a:p>
            <a:r>
              <a:rPr lang="de-CH" sz="3200" dirty="0"/>
              <a:t>Parquet</a:t>
            </a:r>
          </a:p>
        </p:txBody>
      </p:sp>
    </p:spTree>
    <p:extLst>
      <p:ext uri="{BB962C8B-B14F-4D97-AF65-F5344CB8AC3E}">
        <p14:creationId xmlns:p14="http://schemas.microsoft.com/office/powerpoint/2010/main" val="2134525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Gebäude, Im Haus, Baumaterial, Backstein enthält.&#10;&#10;Automatisch generierte Beschreibung">
            <a:extLst>
              <a:ext uri="{FF2B5EF4-FFF2-40B4-BE49-F238E27FC236}">
                <a16:creationId xmlns:a16="http://schemas.microsoft.com/office/drawing/2014/main" id="{D8D77359-F9C7-72D4-A990-4CC27AD7B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7902"/>
            <a:ext cx="12192000" cy="8955902"/>
          </a:xfrm>
          <a:prstGeom prst="rect">
            <a:avLst/>
          </a:prstGeom>
        </p:spPr>
      </p:pic>
      <p:sp>
        <p:nvSpPr>
          <p:cNvPr id="6" name="Textfeld 5">
            <a:extLst>
              <a:ext uri="{FF2B5EF4-FFF2-40B4-BE49-F238E27FC236}">
                <a16:creationId xmlns:a16="http://schemas.microsoft.com/office/drawing/2014/main" id="{E28C2C05-D662-6AB6-3CF2-AB6D49DFAB84}"/>
              </a:ext>
            </a:extLst>
          </p:cNvPr>
          <p:cNvSpPr txBox="1"/>
          <p:nvPr/>
        </p:nvSpPr>
        <p:spPr>
          <a:xfrm>
            <a:off x="159378" y="5521011"/>
            <a:ext cx="10040293" cy="1077218"/>
          </a:xfrm>
          <a:prstGeom prst="rect">
            <a:avLst/>
          </a:prstGeom>
          <a:noFill/>
        </p:spPr>
        <p:txBody>
          <a:bodyPr wrap="square" rtlCol="0">
            <a:spAutoFit/>
          </a:bodyPr>
          <a:lstStyle/>
          <a:p>
            <a:r>
              <a:rPr lang="de-CH" sz="3200" dirty="0" err="1"/>
              <a:t>Produits</a:t>
            </a:r>
            <a:r>
              <a:rPr lang="de-CH" sz="3200" dirty="0"/>
              <a:t> en </a:t>
            </a:r>
            <a:r>
              <a:rPr lang="de-CH" sz="3200" dirty="0" err="1"/>
              <a:t>bois</a:t>
            </a:r>
            <a:r>
              <a:rPr lang="de-CH" sz="3200" dirty="0"/>
              <a:t> de </a:t>
            </a:r>
            <a:r>
              <a:rPr lang="de-CH" sz="3200" dirty="0" err="1"/>
              <a:t>feuillus</a:t>
            </a:r>
            <a:endParaRPr lang="de-CH" sz="3200" dirty="0"/>
          </a:p>
          <a:p>
            <a:r>
              <a:rPr lang="de-CH" sz="3200" dirty="0" err="1"/>
              <a:t>Panneaux</a:t>
            </a:r>
            <a:r>
              <a:rPr lang="de-CH" sz="3200" dirty="0"/>
              <a:t> «Fagus» </a:t>
            </a:r>
            <a:r>
              <a:rPr lang="de-CH" sz="3200" dirty="0" err="1"/>
              <a:t>tasseaux-collés</a:t>
            </a:r>
            <a:r>
              <a:rPr lang="de-CH" sz="3200" dirty="0"/>
              <a:t> en </a:t>
            </a:r>
            <a:r>
              <a:rPr lang="de-CH" sz="3200" dirty="0" err="1"/>
              <a:t>hêtre</a:t>
            </a:r>
            <a:endParaRPr lang="de-CH" sz="3200" dirty="0"/>
          </a:p>
        </p:txBody>
      </p:sp>
    </p:spTree>
    <p:extLst>
      <p:ext uri="{BB962C8B-B14F-4D97-AF65-F5344CB8AC3E}">
        <p14:creationId xmlns:p14="http://schemas.microsoft.com/office/powerpoint/2010/main" val="2761178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F6B6A9-593D-4FDD-35FD-B99FA1039A49}"/>
              </a:ext>
            </a:extLst>
          </p:cNvPr>
          <p:cNvPicPr>
            <a:picLocks noChangeAspect="1"/>
          </p:cNvPicPr>
          <p:nvPr/>
        </p:nvPicPr>
        <p:blipFill>
          <a:blip r:embed="rId3"/>
          <a:stretch>
            <a:fillRect/>
          </a:stretch>
        </p:blipFill>
        <p:spPr>
          <a:xfrm>
            <a:off x="0" y="-1055117"/>
            <a:ext cx="12521585" cy="7913117"/>
          </a:xfrm>
          <a:prstGeom prst="rect">
            <a:avLst/>
          </a:prstGeom>
        </p:spPr>
      </p:pic>
      <p:sp>
        <p:nvSpPr>
          <p:cNvPr id="6" name="Textfeld 5">
            <a:extLst>
              <a:ext uri="{FF2B5EF4-FFF2-40B4-BE49-F238E27FC236}">
                <a16:creationId xmlns:a16="http://schemas.microsoft.com/office/drawing/2014/main" id="{E28C2C05-D662-6AB6-3CF2-AB6D49DFAB84}"/>
              </a:ext>
            </a:extLst>
          </p:cNvPr>
          <p:cNvSpPr txBox="1"/>
          <p:nvPr/>
        </p:nvSpPr>
        <p:spPr>
          <a:xfrm>
            <a:off x="3474078" y="5780782"/>
            <a:ext cx="10040293" cy="1077218"/>
          </a:xfrm>
          <a:prstGeom prst="rect">
            <a:avLst/>
          </a:prstGeom>
          <a:noFill/>
        </p:spPr>
        <p:txBody>
          <a:bodyPr wrap="square" rtlCol="0">
            <a:spAutoFit/>
          </a:bodyPr>
          <a:lstStyle/>
          <a:p>
            <a:r>
              <a:rPr lang="de-CH" sz="3200" dirty="0" err="1">
                <a:solidFill>
                  <a:schemeClr val="bg1"/>
                </a:solidFill>
              </a:rPr>
              <a:t>Produits</a:t>
            </a:r>
            <a:r>
              <a:rPr lang="de-CH" sz="3200" dirty="0">
                <a:solidFill>
                  <a:schemeClr val="bg1"/>
                </a:solidFill>
              </a:rPr>
              <a:t> en </a:t>
            </a:r>
            <a:r>
              <a:rPr lang="de-CH" sz="3200" dirty="0" err="1">
                <a:solidFill>
                  <a:schemeClr val="bg1"/>
                </a:solidFill>
              </a:rPr>
              <a:t>bois</a:t>
            </a:r>
            <a:r>
              <a:rPr lang="de-CH" sz="3200" dirty="0">
                <a:solidFill>
                  <a:schemeClr val="bg1"/>
                </a:solidFill>
              </a:rPr>
              <a:t> de </a:t>
            </a:r>
            <a:r>
              <a:rPr lang="de-CH" sz="3200" dirty="0" err="1">
                <a:solidFill>
                  <a:schemeClr val="bg1"/>
                </a:solidFill>
              </a:rPr>
              <a:t>feuillus</a:t>
            </a:r>
            <a:endParaRPr lang="de-CH" sz="3200" dirty="0">
              <a:solidFill>
                <a:schemeClr val="bg1"/>
              </a:solidFill>
            </a:endParaRPr>
          </a:p>
          <a:p>
            <a:r>
              <a:rPr lang="de-CH" sz="3200" dirty="0" err="1">
                <a:solidFill>
                  <a:schemeClr val="bg1"/>
                </a:solidFill>
              </a:rPr>
              <a:t>Meubles</a:t>
            </a:r>
            <a:endParaRPr lang="de-CH" sz="3200" dirty="0">
              <a:solidFill>
                <a:schemeClr val="bg1"/>
              </a:solidFill>
            </a:endParaRPr>
          </a:p>
        </p:txBody>
      </p:sp>
    </p:spTree>
    <p:extLst>
      <p:ext uri="{BB962C8B-B14F-4D97-AF65-F5344CB8AC3E}">
        <p14:creationId xmlns:p14="http://schemas.microsoft.com/office/powerpoint/2010/main" val="492792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Baumaterial enthält.&#10;&#10;Automatisch generierte Beschreibung">
            <a:extLst>
              <a:ext uri="{FF2B5EF4-FFF2-40B4-BE49-F238E27FC236}">
                <a16:creationId xmlns:a16="http://schemas.microsoft.com/office/drawing/2014/main" id="{951DC388-6937-0E3A-D9FF-7751F5BF3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7" name="Grafik 6" descr="Ein Bild, das Gebäude, Boden enthält.&#10;&#10;Automatisch generierte Beschreibung">
            <a:extLst>
              <a:ext uri="{FF2B5EF4-FFF2-40B4-BE49-F238E27FC236}">
                <a16:creationId xmlns:a16="http://schemas.microsoft.com/office/drawing/2014/main" id="{9EDB93BB-2B16-A731-F659-38B8DE708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2689" y="0"/>
            <a:ext cx="6858000" cy="6858000"/>
          </a:xfrm>
          <a:prstGeom prst="rect">
            <a:avLst/>
          </a:prstGeom>
        </p:spPr>
      </p:pic>
      <p:pic>
        <p:nvPicPr>
          <p:cNvPr id="9" name="Grafik 8">
            <a:extLst>
              <a:ext uri="{FF2B5EF4-FFF2-40B4-BE49-F238E27FC236}">
                <a16:creationId xmlns:a16="http://schemas.microsoft.com/office/drawing/2014/main" id="{EED4B198-0CC3-AEAB-5781-21AF3105A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300" y="0"/>
            <a:ext cx="6858000" cy="6858000"/>
          </a:xfrm>
          <a:prstGeom prst="rect">
            <a:avLst/>
          </a:prstGeom>
        </p:spPr>
      </p:pic>
      <p:sp>
        <p:nvSpPr>
          <p:cNvPr id="6" name="Textfeld 5">
            <a:extLst>
              <a:ext uri="{FF2B5EF4-FFF2-40B4-BE49-F238E27FC236}">
                <a16:creationId xmlns:a16="http://schemas.microsoft.com/office/drawing/2014/main" id="{E28C2C05-D662-6AB6-3CF2-AB6D49DFAB84}"/>
              </a:ext>
            </a:extLst>
          </p:cNvPr>
          <p:cNvSpPr txBox="1"/>
          <p:nvPr/>
        </p:nvSpPr>
        <p:spPr>
          <a:xfrm>
            <a:off x="159378" y="5521011"/>
            <a:ext cx="10040293" cy="1077218"/>
          </a:xfrm>
          <a:prstGeom prst="rect">
            <a:avLst/>
          </a:prstGeom>
          <a:noFill/>
        </p:spPr>
        <p:txBody>
          <a:bodyPr wrap="square" rtlCol="0">
            <a:spAutoFit/>
          </a:bodyPr>
          <a:lstStyle/>
          <a:p>
            <a:r>
              <a:rPr lang="de-CH" sz="3200" dirty="0" err="1"/>
              <a:t>Produits</a:t>
            </a:r>
            <a:r>
              <a:rPr lang="de-CH" sz="3200" dirty="0"/>
              <a:t> en </a:t>
            </a:r>
            <a:r>
              <a:rPr lang="de-CH" sz="3200" dirty="0" err="1"/>
              <a:t>bois</a:t>
            </a:r>
            <a:r>
              <a:rPr lang="de-CH" sz="3200" dirty="0"/>
              <a:t> de </a:t>
            </a:r>
            <a:r>
              <a:rPr lang="de-CH" sz="3200" dirty="0" err="1"/>
              <a:t>feuillus</a:t>
            </a:r>
            <a:endParaRPr lang="de-CH" sz="3200" dirty="0"/>
          </a:p>
          <a:p>
            <a:r>
              <a:rPr lang="de-CH" sz="3200" dirty="0" err="1"/>
              <a:t>Placages</a:t>
            </a:r>
            <a:endParaRPr lang="de-CH" sz="3200" dirty="0"/>
          </a:p>
        </p:txBody>
      </p:sp>
    </p:spTree>
    <p:extLst>
      <p:ext uri="{BB962C8B-B14F-4D97-AF65-F5344CB8AC3E}">
        <p14:creationId xmlns:p14="http://schemas.microsoft.com/office/powerpoint/2010/main" val="3468894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Kreis, Vortex, Spirale, Schwarzweiß enthält.&#10;&#10;Automatisch generierte Beschreibung">
            <a:extLst>
              <a:ext uri="{FF2B5EF4-FFF2-40B4-BE49-F238E27FC236}">
                <a16:creationId xmlns:a16="http://schemas.microsoft.com/office/drawing/2014/main" id="{F055A011-CBB3-17DF-28AE-911C0B6C2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7678" y="2545203"/>
            <a:ext cx="10592442" cy="5957529"/>
          </a:xfrm>
          <a:prstGeom prst="rect">
            <a:avLst/>
          </a:prstGeom>
        </p:spPr>
      </p:pic>
      <p:sp>
        <p:nvSpPr>
          <p:cNvPr id="5" name="Textfeld 4">
            <a:extLst>
              <a:ext uri="{FF2B5EF4-FFF2-40B4-BE49-F238E27FC236}">
                <a16:creationId xmlns:a16="http://schemas.microsoft.com/office/drawing/2014/main" id="{961B98F1-6B9F-9D1F-3E51-7D43B64B91BF}"/>
              </a:ext>
            </a:extLst>
          </p:cNvPr>
          <p:cNvSpPr txBox="1"/>
          <p:nvPr/>
        </p:nvSpPr>
        <p:spPr>
          <a:xfrm>
            <a:off x="285008" y="697116"/>
            <a:ext cx="10099317" cy="2031325"/>
          </a:xfrm>
          <a:prstGeom prst="rect">
            <a:avLst/>
          </a:prstGeom>
          <a:noFill/>
        </p:spPr>
        <p:txBody>
          <a:bodyPr wrap="square" rtlCol="0">
            <a:spAutoFit/>
          </a:bodyPr>
          <a:lstStyle/>
          <a:p>
            <a:r>
              <a:rPr lang="de-CH" b="1" dirty="0">
                <a:solidFill>
                  <a:schemeClr val="accent6"/>
                </a:solidFill>
                <a:latin typeface="Simplon Norm Bold" panose="020B0500030000000000" pitchFamily="34" charset="77"/>
              </a:rPr>
              <a:t>La </a:t>
            </a:r>
            <a:r>
              <a:rPr lang="de-CH" b="1" dirty="0" err="1">
                <a:solidFill>
                  <a:schemeClr val="accent6"/>
                </a:solidFill>
                <a:latin typeface="Simplon Norm Bold" panose="020B0500030000000000" pitchFamily="34" charset="77"/>
              </a:rPr>
              <a:t>récolte</a:t>
            </a:r>
            <a:r>
              <a:rPr lang="de-CH" b="1" dirty="0">
                <a:solidFill>
                  <a:schemeClr val="accent6"/>
                </a:solidFill>
                <a:latin typeface="Simplon Norm Bold" panose="020B0500030000000000" pitchFamily="34" charset="77"/>
              </a:rPr>
              <a:t> du </a:t>
            </a:r>
            <a:r>
              <a:rPr lang="de-CH" b="1" dirty="0" err="1">
                <a:solidFill>
                  <a:schemeClr val="accent6"/>
                </a:solidFill>
                <a:latin typeface="Simplon Norm Bold" panose="020B0500030000000000" pitchFamily="34" charset="77"/>
              </a:rPr>
              <a:t>bois</a:t>
            </a:r>
            <a:endParaRPr lang="de-CH" b="1" dirty="0">
              <a:solidFill>
                <a:schemeClr val="accent6"/>
              </a:solidFill>
              <a:latin typeface="Simplon Norm Bold" panose="020B0500030000000000" pitchFamily="34" charset="77"/>
            </a:endParaRPr>
          </a:p>
          <a:p>
            <a:endParaRPr lang="de-CH" dirty="0">
              <a:latin typeface="Simplon Norm" panose="020B0500030000000000" pitchFamily="34" charset="77"/>
            </a:endParaRPr>
          </a:p>
          <a:p>
            <a:r>
              <a:rPr lang="de-CH" b="1" dirty="0">
                <a:latin typeface="Simplon Norm Bold" panose="020B0500030000000000" pitchFamily="34" charset="77"/>
              </a:rPr>
              <a:t>	</a:t>
            </a:r>
            <a:r>
              <a:rPr lang="de-CH" dirty="0" err="1">
                <a:latin typeface="Simplon Norm" panose="020B0500030000000000" pitchFamily="34" charset="77"/>
              </a:rPr>
              <a:t>Trouver</a:t>
            </a:r>
            <a:r>
              <a:rPr lang="de-CH" dirty="0">
                <a:latin typeface="Simplon Norm" panose="020B0500030000000000" pitchFamily="34" charset="77"/>
              </a:rPr>
              <a:t> le </a:t>
            </a:r>
            <a:r>
              <a:rPr lang="de-CH" dirty="0" err="1">
                <a:latin typeface="Simplon Norm" panose="020B0500030000000000" pitchFamily="34" charset="77"/>
              </a:rPr>
              <a:t>moment</a:t>
            </a:r>
            <a:r>
              <a:rPr lang="de-CH" dirty="0">
                <a:latin typeface="Simplon Norm" panose="020B0500030000000000" pitchFamily="34" charset="77"/>
              </a:rPr>
              <a:t> </a:t>
            </a:r>
            <a:r>
              <a:rPr lang="de-CH" dirty="0" err="1">
                <a:latin typeface="Simplon Norm" panose="020B0500030000000000" pitchFamily="34" charset="77"/>
              </a:rPr>
              <a:t>idéal</a:t>
            </a:r>
            <a:r>
              <a:rPr lang="de-CH" dirty="0">
                <a:latin typeface="Simplon Norm" panose="020B0500030000000000" pitchFamily="34" charset="77"/>
              </a:rPr>
              <a:t>!</a:t>
            </a:r>
          </a:p>
          <a:p>
            <a:r>
              <a:rPr lang="de-CH" dirty="0">
                <a:latin typeface="Simplon Norm" panose="020B0500030000000000" pitchFamily="34" charset="77"/>
              </a:rPr>
              <a:t>	Mais en </a:t>
            </a:r>
            <a:r>
              <a:rPr lang="de-CH" dirty="0" err="1">
                <a:latin typeface="Simplon Norm" panose="020B0500030000000000" pitchFamily="34" charset="77"/>
              </a:rPr>
              <a:t>tenant</a:t>
            </a:r>
            <a:r>
              <a:rPr lang="de-CH" dirty="0">
                <a:latin typeface="Simplon Norm" panose="020B0500030000000000" pitchFamily="34" charset="77"/>
              </a:rPr>
              <a:t> t</a:t>
            </a:r>
            <a:r>
              <a:rPr lang="fr-FR" dirty="0" err="1">
                <a:latin typeface="Simplon Norm" panose="020B0500030000000000" pitchFamily="34" charset="77"/>
              </a:rPr>
              <a:t>oujours</a:t>
            </a:r>
            <a:r>
              <a:rPr lang="fr-FR" dirty="0">
                <a:latin typeface="Simplon Norm" panose="020B0500030000000000" pitchFamily="34" charset="77"/>
              </a:rPr>
              <a:t> compte des conditions météorologiques locales.</a:t>
            </a:r>
            <a:endParaRPr lang="de-CH" dirty="0">
              <a:latin typeface="Simplon Norm" panose="020B0500030000000000" pitchFamily="34" charset="77"/>
            </a:endParaRPr>
          </a:p>
          <a:p>
            <a:endParaRPr lang="de-CH" dirty="0">
              <a:latin typeface="Simplon Norm" panose="020B0500030000000000" pitchFamily="34" charset="77"/>
            </a:endParaRPr>
          </a:p>
          <a:p>
            <a:r>
              <a:rPr lang="de-CH" dirty="0">
                <a:latin typeface="Simplon Norm" panose="020B0500030000000000" pitchFamily="34" charset="77"/>
              </a:rPr>
              <a:t> </a:t>
            </a:r>
          </a:p>
          <a:p>
            <a:endParaRPr lang="de-CH" dirty="0">
              <a:latin typeface="Simplon Norm" panose="020B0500030000000000" pitchFamily="34" charset="77"/>
            </a:endParaRPr>
          </a:p>
        </p:txBody>
      </p:sp>
      <p:pic>
        <p:nvPicPr>
          <p:cNvPr id="4" name="Image 3">
            <a:extLst>
              <a:ext uri="{FF2B5EF4-FFF2-40B4-BE49-F238E27FC236}">
                <a16:creationId xmlns:a16="http://schemas.microsoft.com/office/drawing/2014/main" id="{C9C815A0-E608-B4F3-ACF8-C065BEB68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777" y="2248185"/>
            <a:ext cx="8628361" cy="3166804"/>
          </a:xfrm>
          <a:prstGeom prst="rect">
            <a:avLst/>
          </a:prstGeom>
        </p:spPr>
      </p:pic>
    </p:spTree>
    <p:extLst>
      <p:ext uri="{BB962C8B-B14F-4D97-AF65-F5344CB8AC3E}">
        <p14:creationId xmlns:p14="http://schemas.microsoft.com/office/powerpoint/2010/main" val="424001838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65dea4f-f9aa-4d72-840e-6bf7ad9c638a" xsi:nil="true"/>
    <lcf76f155ced4ddcb4097134ff3c332f xmlns="fdc0430d-01e2-49f9-be39-63e44a931b5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9A46D24F3664C45B2E877F3E333128D" ma:contentTypeVersion="16" ma:contentTypeDescription="Ein neues Dokument erstellen." ma:contentTypeScope="" ma:versionID="0e093083c136560e13996c181e44c994">
  <xsd:schema xmlns:xsd="http://www.w3.org/2001/XMLSchema" xmlns:xs="http://www.w3.org/2001/XMLSchema" xmlns:p="http://schemas.microsoft.com/office/2006/metadata/properties" xmlns:ns2="fdc0430d-01e2-49f9-be39-63e44a931b5b" xmlns:ns3="065dea4f-f9aa-4d72-840e-6bf7ad9c638a" targetNamespace="http://schemas.microsoft.com/office/2006/metadata/properties" ma:root="true" ma:fieldsID="ace4c2b1ad9f3770c469f481140161b2" ns2:_="" ns3:_="">
    <xsd:import namespace="fdc0430d-01e2-49f9-be39-63e44a931b5b"/>
    <xsd:import namespace="065dea4f-f9aa-4d72-840e-6bf7ad9c63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c0430d-01e2-49f9-be39-63e44a931b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6ed8a330-0662-4046-8d81-5c3073250be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5dea4f-f9aa-4d72-840e-6bf7ad9c638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b72df70-22b2-41fc-b8ee-ebb9121cc39d}" ma:internalName="TaxCatchAll" ma:showField="CatchAllData" ma:web="065dea4f-f9aa-4d72-840e-6bf7ad9c638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845BEA-528A-444C-8EBD-7869D7081287}">
  <ds:schemaRefs>
    <ds:schemaRef ds:uri="http://schemas.microsoft.com/sharepoint/v3/contenttype/forms"/>
  </ds:schemaRefs>
</ds:datastoreItem>
</file>

<file path=customXml/itemProps2.xml><?xml version="1.0" encoding="utf-8"?>
<ds:datastoreItem xmlns:ds="http://schemas.openxmlformats.org/officeDocument/2006/customXml" ds:itemID="{33A8F127-18FE-4DB9-884C-1905E1A30CF6}">
  <ds:schemaRefs>
    <ds:schemaRef ds:uri="fdc0430d-01e2-49f9-be39-63e44a931b5b"/>
    <ds:schemaRef ds:uri="http://purl.org/dc/elements/1.1/"/>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065dea4f-f9aa-4d72-840e-6bf7ad9c638a"/>
    <ds:schemaRef ds:uri="http://www.w3.org/XML/1998/namespace"/>
  </ds:schemaRefs>
</ds:datastoreItem>
</file>

<file path=customXml/itemProps3.xml><?xml version="1.0" encoding="utf-8"?>
<ds:datastoreItem xmlns:ds="http://schemas.openxmlformats.org/officeDocument/2006/customXml" ds:itemID="{F762E8DA-75FF-4113-AB41-67DC94E4D9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c0430d-01e2-49f9-be39-63e44a931b5b"/>
    <ds:schemaRef ds:uri="065dea4f-f9aa-4d72-840e-6bf7ad9c63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737</Words>
  <Application>Microsoft Office PowerPoint</Application>
  <PresentationFormat>Grand écran</PresentationFormat>
  <Paragraphs>122</Paragraphs>
  <Slides>43</Slides>
  <Notes>18</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43</vt:i4>
      </vt:variant>
    </vt:vector>
  </HeadingPairs>
  <TitlesOfParts>
    <vt:vector size="49" baseType="lpstr">
      <vt:lpstr>Arial</vt:lpstr>
      <vt:lpstr>Calibri</vt:lpstr>
      <vt:lpstr>Calibri Light</vt:lpstr>
      <vt:lpstr>Simplon Norm</vt:lpstr>
      <vt:lpstr>Simplon Norm Bold</vt:lpstr>
      <vt:lpstr>Office</vt:lpstr>
      <vt:lpstr>Leitfaden Aufbereitung Laubsägeholz</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Leitfaden Aufbereitung Laubsägeholz</dc:title>
  <dc:creator>Andreas Greminger</dc:creator>
  <cp:lastModifiedBy>Douard Alain</cp:lastModifiedBy>
  <cp:revision>128</cp:revision>
  <cp:lastPrinted>2023-08-03T13:34:21Z</cp:lastPrinted>
  <dcterms:created xsi:type="dcterms:W3CDTF">2023-02-16T14:17:06Z</dcterms:created>
  <dcterms:modified xsi:type="dcterms:W3CDTF">2023-09-25T11:42:45Z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0x01010009A46D24F3664C45B2E877F3E333128D</vt:lpwstr>
  </property>
  <property fmtid="{D5CDD505-2E9C-101B-9397-08002B2CF9AE}" pid="3" name="MediaServiceImageTags">
    <vt:lpwstr/>
  </property>
</Properties>
</file>